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1366" r:id="rId2"/>
    <p:sldId id="1423" r:id="rId3"/>
    <p:sldId id="1367" r:id="rId4"/>
    <p:sldId id="1424" r:id="rId5"/>
    <p:sldId id="1425" r:id="rId6"/>
    <p:sldId id="1426" r:id="rId7"/>
    <p:sldId id="1427" r:id="rId8"/>
    <p:sldId id="1434" r:id="rId9"/>
    <p:sldId id="1433" r:id="rId10"/>
    <p:sldId id="1430" r:id="rId11"/>
    <p:sldId id="1431" r:id="rId12"/>
    <p:sldId id="1373" r:id="rId13"/>
    <p:sldId id="1379" r:id="rId14"/>
    <p:sldId id="1441" r:id="rId15"/>
    <p:sldId id="1374" r:id="rId16"/>
    <p:sldId id="1376" r:id="rId17"/>
    <p:sldId id="1377" r:id="rId18"/>
    <p:sldId id="1435" r:id="rId19"/>
    <p:sldId id="1442" r:id="rId20"/>
    <p:sldId id="1436" r:id="rId21"/>
    <p:sldId id="1437" r:id="rId22"/>
    <p:sldId id="1438" r:id="rId23"/>
    <p:sldId id="1439" r:id="rId24"/>
    <p:sldId id="1440" r:id="rId25"/>
    <p:sldId id="137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slnq li" initials="" lastIdx="13" clrIdx="0"/>
  <p:cmAuthor id="1" name="uchin" initials="u" lastIdx="3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0EA"/>
    <a:srgbClr val="FEC306"/>
    <a:srgbClr val="2492C1"/>
    <a:srgbClr val="07D5D4"/>
    <a:srgbClr val="1ECB9C"/>
    <a:srgbClr val="0BD2D2"/>
    <a:srgbClr val="77CE5D"/>
    <a:srgbClr val="4F92BC"/>
    <a:srgbClr val="0471D3"/>
    <a:srgbClr val="172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0" autoAdjust="0"/>
    <p:restoredTop sz="88781" autoAdjust="0"/>
  </p:normalViewPr>
  <p:slideViewPr>
    <p:cSldViewPr showGuides="1">
      <p:cViewPr varScale="1">
        <p:scale>
          <a:sx n="59" d="100"/>
          <a:sy n="59" d="100"/>
        </p:scale>
        <p:origin x="6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800" b="1" dirty="0"/>
              <a:t>团队</a:t>
            </a:r>
            <a:r>
              <a:rPr lang="zh-CN" sz="1800" b="1" dirty="0"/>
              <a:t>未来</a:t>
            </a:r>
            <a:r>
              <a:rPr lang="en-US" altLang="zh-CN" sz="1800" b="1" dirty="0"/>
              <a:t>3</a:t>
            </a:r>
            <a:r>
              <a:rPr lang="en-US" sz="1800" b="1" dirty="0"/>
              <a:t>-</a:t>
            </a:r>
            <a:r>
              <a:rPr lang="en-US" altLang="zh-CN" sz="1800" b="1" dirty="0"/>
              <a:t>5</a:t>
            </a:r>
            <a:r>
              <a:rPr lang="zh-CN" sz="1800" b="1" dirty="0"/>
              <a:t>年财务预测</a:t>
            </a:r>
            <a:r>
              <a:rPr lang="zh-CN" altLang="en-US" sz="1800" b="1" dirty="0"/>
              <a:t>（单位：万元）</a:t>
            </a:r>
            <a:endParaRPr lang="zh-CN" sz="18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1594891727359E-2"/>
          <c:y val="0.18526379439662499"/>
          <c:w val="0.91667947275931205"/>
          <c:h val="0.598737529922934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技术咨询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200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6-4217-828A-8B032CF9C8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联合申报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700</c:v>
                </c:pt>
                <c:pt idx="1">
                  <c:v>1000</c:v>
                </c:pt>
                <c:pt idx="2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E6-4217-828A-8B032CF9C8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产品销售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500</c:v>
                </c:pt>
                <c:pt idx="1">
                  <c:v>2500</c:v>
                </c:pt>
                <c:pt idx="2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E6-4217-828A-8B032CF9C8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平台建设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E6-4217-828A-8B032CF9C8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数据服务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500</c:v>
                </c:pt>
                <c:pt idx="1">
                  <c:v>100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6-4217-828A-8B032CF9C82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机器人租赁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50</c:v>
                </c:pt>
                <c:pt idx="1">
                  <c:v>200</c:v>
                </c:pt>
                <c:pt idx="2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E6-4217-828A-8B032CF9C82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实验室建设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0">
                  <c:v>2</c:v>
                </c:pt>
                <c:pt idx="1">
                  <c:v>500</c:v>
                </c:pt>
                <c:pt idx="2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E6-4217-828A-8B032CF9C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8259960"/>
        <c:axId val="1098260616"/>
      </c:barChart>
      <c:catAx>
        <c:axId val="1098259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98260616"/>
        <c:crosses val="autoZero"/>
        <c:auto val="0"/>
        <c:lblAlgn val="ctr"/>
        <c:lblOffset val="100"/>
        <c:noMultiLvlLbl val="0"/>
      </c:catAx>
      <c:valAx>
        <c:axId val="1098260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098259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FC354A-395D-463D-933A-98EDE325A44F}" type="doc">
      <dgm:prSet loTypeId="urn:microsoft.com/office/officeart/2005/8/layout/cycle1" loCatId="cycle" qsTypeId="urn:microsoft.com/office/officeart/2005/8/quickstyle/simple5#2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3E786771-A8D2-46E5-A167-5C952C7EDD19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产品定制</a:t>
          </a: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产品销售</a:t>
          </a:r>
        </a:p>
      </dgm:t>
    </dgm:pt>
    <dgm:pt modelId="{E16B97B1-6DEC-4CF2-89C3-5E046E0635A2}" type="parTrans" cxnId="{5CCF34F7-9DF0-47E2-AC66-E85C8554EDA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B78645-3E7A-4B4D-A15E-F258E9A94C23}" type="sibTrans" cxnId="{5CCF34F7-9DF0-47E2-AC66-E85C8554EDA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07F4D7-4E18-47E5-8453-8DFC76CD8B2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平台建设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（软硬件整体解决方案）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2DC699-89D7-4099-9606-858152CD11DF}" type="parTrans" cxnId="{81A63A03-C904-4A25-A6D6-530F9033C45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03CECF-14AB-4465-9DFC-AEFE2D226CED}" type="sibTrans" cxnId="{81A63A03-C904-4A25-A6D6-530F9033C45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A7A09D-C4D4-4A47-981F-EB31FCDF02D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数据服务</a:t>
          </a:r>
        </a:p>
      </dgm:t>
    </dgm:pt>
    <dgm:pt modelId="{6355D6B1-CDFB-4B07-9C58-2D11191D0ED2}" type="parTrans" cxnId="{5B3731C2-B38C-4C07-AAEF-0EDF418CE37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8700DE-5E9A-4305-BECF-0387FF0118CD}" type="sibTrans" cxnId="{5B3731C2-B38C-4C07-AAEF-0EDF418CE37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332198-CE06-4907-9323-FFAFBD1AD87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机器人服务租赁科研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FE7DB0-62E7-4F86-81FC-2A9A8073BF59}" type="parTrans" cxnId="{662BD6D2-F244-4273-85D6-5A91754E4399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D136DB-F163-4137-82CE-7325723AF270}" type="sibTrans" cxnId="{662BD6D2-F244-4273-85D6-5A91754E4399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18C431-DB7A-418A-B2BC-2F54C6DA97C2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技术咨询</a:t>
          </a: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技术攻关</a:t>
          </a:r>
        </a:p>
      </dgm:t>
    </dgm:pt>
    <dgm:pt modelId="{64D37354-9C91-490A-8BF0-3752ADCA2233}" type="parTrans" cxnId="{64C228F6-8D19-4869-94D2-EB5D15200A8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CE04D0-7C4C-4CCE-923A-C5F869A686AC}" type="sibTrans" cxnId="{64C228F6-8D19-4869-94D2-EB5D15200A8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B070E0-AA45-45D4-8D8A-E4FE53420FC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手术训练建设、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课程体系输出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687C8C-EBA5-48A5-9024-F49720C13985}" type="parTrans" cxnId="{414EB445-5D26-4F58-B142-5522AC08AF77}">
      <dgm:prSet/>
      <dgm:spPr/>
      <dgm:t>
        <a:bodyPr/>
        <a:lstStyle/>
        <a:p>
          <a:endParaRPr lang="zh-CN" altLang="en-US" sz="1600" b="1"/>
        </a:p>
      </dgm:t>
    </dgm:pt>
    <dgm:pt modelId="{89B9E58A-0882-41DC-9CC9-32385A7A8988}" type="sibTrans" cxnId="{414EB445-5D26-4F58-B142-5522AC08AF77}">
      <dgm:prSet/>
      <dgm:spPr/>
      <dgm:t>
        <a:bodyPr/>
        <a:lstStyle/>
        <a:p>
          <a:endParaRPr lang="zh-CN" altLang="en-US" sz="1600" b="1"/>
        </a:p>
      </dgm:t>
    </dgm:pt>
    <dgm:pt modelId="{D838912C-8096-41F1-8C6F-5525F98ED235}" type="pres">
      <dgm:prSet presAssocID="{3CFC354A-395D-463D-933A-98EDE325A44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9C4666-0675-4674-AD64-65FE2B981309}" type="pres">
      <dgm:prSet presAssocID="{3E786771-A8D2-46E5-A167-5C952C7EDD19}" presName="dummy" presStyleCnt="0"/>
      <dgm:spPr/>
    </dgm:pt>
    <dgm:pt modelId="{8DEE2F5C-3DF3-48FC-B8BD-9EC451D1D142}" type="pres">
      <dgm:prSet presAssocID="{3E786771-A8D2-46E5-A167-5C952C7EDD19}" presName="node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441BD7-7729-4769-BF4B-BC948B663E66}" type="pres">
      <dgm:prSet presAssocID="{F3B78645-3E7A-4B4D-A15E-F258E9A94C23}" presName="sibTrans" presStyleLbl="node1" presStyleIdx="0" presStyleCnt="6"/>
      <dgm:spPr/>
      <dgm:t>
        <a:bodyPr/>
        <a:lstStyle/>
        <a:p>
          <a:endParaRPr lang="zh-CN" altLang="en-US"/>
        </a:p>
      </dgm:t>
    </dgm:pt>
    <dgm:pt modelId="{AA86E349-6337-4B69-A7C2-40BE6A2AFFC8}" type="pres">
      <dgm:prSet presAssocID="{CA07F4D7-4E18-47E5-8453-8DFC76CD8B24}" presName="dummy" presStyleCnt="0"/>
      <dgm:spPr/>
    </dgm:pt>
    <dgm:pt modelId="{7F48ED57-90A0-48AD-839F-487394EC08EA}" type="pres">
      <dgm:prSet presAssocID="{CA07F4D7-4E18-47E5-8453-8DFC76CD8B24}" presName="node" presStyleLbl="revTx" presStyleIdx="1" presStyleCnt="6" custScaleX="3069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BAE4AF-ED09-4ECB-914E-D6844CB5DCA7}" type="pres">
      <dgm:prSet presAssocID="{5403CECF-14AB-4465-9DFC-AEFE2D226CED}" presName="sibTrans" presStyleLbl="node1" presStyleIdx="1" presStyleCnt="6"/>
      <dgm:spPr/>
      <dgm:t>
        <a:bodyPr/>
        <a:lstStyle/>
        <a:p>
          <a:endParaRPr lang="zh-CN" altLang="en-US"/>
        </a:p>
      </dgm:t>
    </dgm:pt>
    <dgm:pt modelId="{8C471EBF-72BC-4FB0-94E9-FD07CA01FDB9}" type="pres">
      <dgm:prSet presAssocID="{C8A7A09D-C4D4-4A47-981F-EB31FCDF02D4}" presName="dummy" presStyleCnt="0"/>
      <dgm:spPr/>
    </dgm:pt>
    <dgm:pt modelId="{343F652F-F3A2-407B-8E9A-FBC9E85A001D}" type="pres">
      <dgm:prSet presAssocID="{C8A7A09D-C4D4-4A47-981F-EB31FCDF02D4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A55659-5840-4C41-877F-1E1D505213E3}" type="pres">
      <dgm:prSet presAssocID="{0B8700DE-5E9A-4305-BECF-0387FF0118CD}" presName="sibTrans" presStyleLbl="node1" presStyleIdx="2" presStyleCnt="6"/>
      <dgm:spPr/>
      <dgm:t>
        <a:bodyPr/>
        <a:lstStyle/>
        <a:p>
          <a:endParaRPr lang="zh-CN" altLang="en-US"/>
        </a:p>
      </dgm:t>
    </dgm:pt>
    <dgm:pt modelId="{31F5AD5A-B073-435F-A4E4-8287969FCE0F}" type="pres">
      <dgm:prSet presAssocID="{94332198-CE06-4907-9323-FFAFBD1AD874}" presName="dummy" presStyleCnt="0"/>
      <dgm:spPr/>
    </dgm:pt>
    <dgm:pt modelId="{B9DD54D0-4FDC-4DAB-B6D4-2B08280336C1}" type="pres">
      <dgm:prSet presAssocID="{94332198-CE06-4907-9323-FFAFBD1AD874}" presName="node" presStyleLbl="revTx" presStyleIdx="3" presStyleCnt="6" custScaleX="1056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8E49E1-272A-4980-98ED-D26DBA590F49}" type="pres">
      <dgm:prSet presAssocID="{0BD136DB-F163-4137-82CE-7325723AF270}" presName="sibTrans" presStyleLbl="node1" presStyleIdx="3" presStyleCnt="6"/>
      <dgm:spPr/>
      <dgm:t>
        <a:bodyPr/>
        <a:lstStyle/>
        <a:p>
          <a:endParaRPr lang="zh-CN" altLang="en-US"/>
        </a:p>
      </dgm:t>
    </dgm:pt>
    <dgm:pt modelId="{F4F48980-2761-4ACB-B4C3-8A3FFA63C5F8}" type="pres">
      <dgm:prSet presAssocID="{73B070E0-AA45-45D4-8D8A-E4FE53420FC4}" presName="dummy" presStyleCnt="0"/>
      <dgm:spPr/>
    </dgm:pt>
    <dgm:pt modelId="{4F2E3E76-5185-43A2-9DAB-098A45DC637B}" type="pres">
      <dgm:prSet presAssocID="{73B070E0-AA45-45D4-8D8A-E4FE53420FC4}" presName="node" presStyleLbl="revTx" presStyleIdx="4" presStyleCnt="6" custScaleX="1535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A31E6A-8C31-4172-BD4F-924E70C83360}" type="pres">
      <dgm:prSet presAssocID="{89B9E58A-0882-41DC-9CC9-32385A7A8988}" presName="sibTrans" presStyleLbl="node1" presStyleIdx="4" presStyleCnt="6"/>
      <dgm:spPr/>
      <dgm:t>
        <a:bodyPr/>
        <a:lstStyle/>
        <a:p>
          <a:endParaRPr lang="zh-CN" altLang="en-US"/>
        </a:p>
      </dgm:t>
    </dgm:pt>
    <dgm:pt modelId="{149CD12A-C755-4401-82EE-3C23F583AE7B}" type="pres">
      <dgm:prSet presAssocID="{0F18C431-DB7A-418A-B2BC-2F54C6DA97C2}" presName="dummy" presStyleCnt="0"/>
      <dgm:spPr/>
    </dgm:pt>
    <dgm:pt modelId="{E959FF0C-B94E-41A8-8BA4-8E721F8BCDC2}" type="pres">
      <dgm:prSet presAssocID="{0F18C431-DB7A-418A-B2BC-2F54C6DA97C2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FC67B-8537-4ED8-A965-BCC89219E1EA}" type="pres">
      <dgm:prSet presAssocID="{5ECE04D0-7C4C-4CCE-923A-C5F869A686AC}" presName="sibTrans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414EB445-5D26-4F58-B142-5522AC08AF77}" srcId="{3CFC354A-395D-463D-933A-98EDE325A44F}" destId="{73B070E0-AA45-45D4-8D8A-E4FE53420FC4}" srcOrd="4" destOrd="0" parTransId="{99687C8C-EBA5-48A5-9024-F49720C13985}" sibTransId="{89B9E58A-0882-41DC-9CC9-32385A7A8988}"/>
    <dgm:cxn modelId="{5FB8EEE4-E16A-40FE-9F33-5186FDE886C9}" type="presOf" srcId="{CA07F4D7-4E18-47E5-8453-8DFC76CD8B24}" destId="{7F48ED57-90A0-48AD-839F-487394EC08EA}" srcOrd="0" destOrd="0" presId="urn:microsoft.com/office/officeart/2005/8/layout/cycle1"/>
    <dgm:cxn modelId="{6520507B-12CD-4B0C-81C0-2501E8B1EE0D}" type="presOf" srcId="{94332198-CE06-4907-9323-FFAFBD1AD874}" destId="{B9DD54D0-4FDC-4DAB-B6D4-2B08280336C1}" srcOrd="0" destOrd="0" presId="urn:microsoft.com/office/officeart/2005/8/layout/cycle1"/>
    <dgm:cxn modelId="{7F70560E-5DE0-42D9-BA0B-D0C2F375845B}" type="presOf" srcId="{3E786771-A8D2-46E5-A167-5C952C7EDD19}" destId="{8DEE2F5C-3DF3-48FC-B8BD-9EC451D1D142}" srcOrd="0" destOrd="0" presId="urn:microsoft.com/office/officeart/2005/8/layout/cycle1"/>
    <dgm:cxn modelId="{3849B411-F236-408B-9BDB-837F43B0F4DD}" type="presOf" srcId="{F3B78645-3E7A-4B4D-A15E-F258E9A94C23}" destId="{CB441BD7-7729-4769-BF4B-BC948B663E66}" srcOrd="0" destOrd="0" presId="urn:microsoft.com/office/officeart/2005/8/layout/cycle1"/>
    <dgm:cxn modelId="{5CCF34F7-9DF0-47E2-AC66-E85C8554EDA1}" srcId="{3CFC354A-395D-463D-933A-98EDE325A44F}" destId="{3E786771-A8D2-46E5-A167-5C952C7EDD19}" srcOrd="0" destOrd="0" parTransId="{E16B97B1-6DEC-4CF2-89C3-5E046E0635A2}" sibTransId="{F3B78645-3E7A-4B4D-A15E-F258E9A94C23}"/>
    <dgm:cxn modelId="{4261712C-E968-4B07-9C2E-118E45A41EE6}" type="presOf" srcId="{0F18C431-DB7A-418A-B2BC-2F54C6DA97C2}" destId="{E959FF0C-B94E-41A8-8BA4-8E721F8BCDC2}" srcOrd="0" destOrd="0" presId="urn:microsoft.com/office/officeart/2005/8/layout/cycle1"/>
    <dgm:cxn modelId="{E295D4CD-532B-4CC5-97A2-4881D94BB162}" type="presOf" srcId="{5403CECF-14AB-4465-9DFC-AEFE2D226CED}" destId="{FABAE4AF-ED09-4ECB-914E-D6844CB5DCA7}" srcOrd="0" destOrd="0" presId="urn:microsoft.com/office/officeart/2005/8/layout/cycle1"/>
    <dgm:cxn modelId="{5B3731C2-B38C-4C07-AAEF-0EDF418CE373}" srcId="{3CFC354A-395D-463D-933A-98EDE325A44F}" destId="{C8A7A09D-C4D4-4A47-981F-EB31FCDF02D4}" srcOrd="2" destOrd="0" parTransId="{6355D6B1-CDFB-4B07-9C58-2D11191D0ED2}" sibTransId="{0B8700DE-5E9A-4305-BECF-0387FF0118CD}"/>
    <dgm:cxn modelId="{64C228F6-8D19-4869-94D2-EB5D15200A83}" srcId="{3CFC354A-395D-463D-933A-98EDE325A44F}" destId="{0F18C431-DB7A-418A-B2BC-2F54C6DA97C2}" srcOrd="5" destOrd="0" parTransId="{64D37354-9C91-490A-8BF0-3752ADCA2233}" sibTransId="{5ECE04D0-7C4C-4CCE-923A-C5F869A686AC}"/>
    <dgm:cxn modelId="{662BD6D2-F244-4273-85D6-5A91754E4399}" srcId="{3CFC354A-395D-463D-933A-98EDE325A44F}" destId="{94332198-CE06-4907-9323-FFAFBD1AD874}" srcOrd="3" destOrd="0" parTransId="{11FE7DB0-62E7-4F86-81FC-2A9A8073BF59}" sibTransId="{0BD136DB-F163-4137-82CE-7325723AF270}"/>
    <dgm:cxn modelId="{6DA376D9-B853-4F82-9136-A2E70316BBE8}" type="presOf" srcId="{89B9E58A-0882-41DC-9CC9-32385A7A8988}" destId="{03A31E6A-8C31-4172-BD4F-924E70C83360}" srcOrd="0" destOrd="0" presId="urn:microsoft.com/office/officeart/2005/8/layout/cycle1"/>
    <dgm:cxn modelId="{81A63A03-C904-4A25-A6D6-530F9033C451}" srcId="{3CFC354A-395D-463D-933A-98EDE325A44F}" destId="{CA07F4D7-4E18-47E5-8453-8DFC76CD8B24}" srcOrd="1" destOrd="0" parTransId="{CD2DC699-89D7-4099-9606-858152CD11DF}" sibTransId="{5403CECF-14AB-4465-9DFC-AEFE2D226CED}"/>
    <dgm:cxn modelId="{D48676CB-F6CA-4D2C-9D65-210B74648030}" type="presOf" srcId="{3CFC354A-395D-463D-933A-98EDE325A44F}" destId="{D838912C-8096-41F1-8C6F-5525F98ED235}" srcOrd="0" destOrd="0" presId="urn:microsoft.com/office/officeart/2005/8/layout/cycle1"/>
    <dgm:cxn modelId="{4A6EC7B6-5C37-470B-8B78-AA73420977B6}" type="presOf" srcId="{0BD136DB-F163-4137-82CE-7325723AF270}" destId="{768E49E1-272A-4980-98ED-D26DBA590F49}" srcOrd="0" destOrd="0" presId="urn:microsoft.com/office/officeart/2005/8/layout/cycle1"/>
    <dgm:cxn modelId="{7882901A-F10F-48A6-B835-68601094BEB7}" type="presOf" srcId="{5ECE04D0-7C4C-4CCE-923A-C5F869A686AC}" destId="{517FC67B-8537-4ED8-A965-BCC89219E1EA}" srcOrd="0" destOrd="0" presId="urn:microsoft.com/office/officeart/2005/8/layout/cycle1"/>
    <dgm:cxn modelId="{2AA6A9A5-B63F-4C8B-A661-8D53B279BFC2}" type="presOf" srcId="{0B8700DE-5E9A-4305-BECF-0387FF0118CD}" destId="{93A55659-5840-4C41-877F-1E1D505213E3}" srcOrd="0" destOrd="0" presId="urn:microsoft.com/office/officeart/2005/8/layout/cycle1"/>
    <dgm:cxn modelId="{E2BB208A-54B7-4AE6-B46B-E4BC4E4305A8}" type="presOf" srcId="{73B070E0-AA45-45D4-8D8A-E4FE53420FC4}" destId="{4F2E3E76-5185-43A2-9DAB-098A45DC637B}" srcOrd="0" destOrd="0" presId="urn:microsoft.com/office/officeart/2005/8/layout/cycle1"/>
    <dgm:cxn modelId="{6F8B2BA9-BFD4-4C44-80D1-8F1E9F647A42}" type="presOf" srcId="{C8A7A09D-C4D4-4A47-981F-EB31FCDF02D4}" destId="{343F652F-F3A2-407B-8E9A-FBC9E85A001D}" srcOrd="0" destOrd="0" presId="urn:microsoft.com/office/officeart/2005/8/layout/cycle1"/>
    <dgm:cxn modelId="{778C7657-E57F-44E0-98D8-7B526B2EDCE9}" type="presParOf" srcId="{D838912C-8096-41F1-8C6F-5525F98ED235}" destId="{319C4666-0675-4674-AD64-65FE2B981309}" srcOrd="0" destOrd="0" presId="urn:microsoft.com/office/officeart/2005/8/layout/cycle1"/>
    <dgm:cxn modelId="{5B60EA5F-FB84-4961-9EE5-54BCFD44227B}" type="presParOf" srcId="{D838912C-8096-41F1-8C6F-5525F98ED235}" destId="{8DEE2F5C-3DF3-48FC-B8BD-9EC451D1D142}" srcOrd="1" destOrd="0" presId="urn:microsoft.com/office/officeart/2005/8/layout/cycle1"/>
    <dgm:cxn modelId="{337FC0A7-F978-470A-92A8-DA196D347A06}" type="presParOf" srcId="{D838912C-8096-41F1-8C6F-5525F98ED235}" destId="{CB441BD7-7729-4769-BF4B-BC948B663E66}" srcOrd="2" destOrd="0" presId="urn:microsoft.com/office/officeart/2005/8/layout/cycle1"/>
    <dgm:cxn modelId="{821FE309-FC9D-4F2A-8B35-536185EC20C2}" type="presParOf" srcId="{D838912C-8096-41F1-8C6F-5525F98ED235}" destId="{AA86E349-6337-4B69-A7C2-40BE6A2AFFC8}" srcOrd="3" destOrd="0" presId="urn:microsoft.com/office/officeart/2005/8/layout/cycle1"/>
    <dgm:cxn modelId="{9984F1BD-B873-4454-B959-B7641E0B9EDC}" type="presParOf" srcId="{D838912C-8096-41F1-8C6F-5525F98ED235}" destId="{7F48ED57-90A0-48AD-839F-487394EC08EA}" srcOrd="4" destOrd="0" presId="urn:microsoft.com/office/officeart/2005/8/layout/cycle1"/>
    <dgm:cxn modelId="{9E5D683C-5D7E-4C7D-8332-54175E1BB596}" type="presParOf" srcId="{D838912C-8096-41F1-8C6F-5525F98ED235}" destId="{FABAE4AF-ED09-4ECB-914E-D6844CB5DCA7}" srcOrd="5" destOrd="0" presId="urn:microsoft.com/office/officeart/2005/8/layout/cycle1"/>
    <dgm:cxn modelId="{B2BBBFF8-B0D0-453E-9BD3-1EDD2060ED87}" type="presParOf" srcId="{D838912C-8096-41F1-8C6F-5525F98ED235}" destId="{8C471EBF-72BC-4FB0-94E9-FD07CA01FDB9}" srcOrd="6" destOrd="0" presId="urn:microsoft.com/office/officeart/2005/8/layout/cycle1"/>
    <dgm:cxn modelId="{9DDED7F5-774F-4B05-8176-1A9F833251FF}" type="presParOf" srcId="{D838912C-8096-41F1-8C6F-5525F98ED235}" destId="{343F652F-F3A2-407B-8E9A-FBC9E85A001D}" srcOrd="7" destOrd="0" presId="urn:microsoft.com/office/officeart/2005/8/layout/cycle1"/>
    <dgm:cxn modelId="{87BA02CF-42BB-4960-9C08-556E1018E8D8}" type="presParOf" srcId="{D838912C-8096-41F1-8C6F-5525F98ED235}" destId="{93A55659-5840-4C41-877F-1E1D505213E3}" srcOrd="8" destOrd="0" presId="urn:microsoft.com/office/officeart/2005/8/layout/cycle1"/>
    <dgm:cxn modelId="{5F030C39-2C00-4838-BA81-58445313DC06}" type="presParOf" srcId="{D838912C-8096-41F1-8C6F-5525F98ED235}" destId="{31F5AD5A-B073-435F-A4E4-8287969FCE0F}" srcOrd="9" destOrd="0" presId="urn:microsoft.com/office/officeart/2005/8/layout/cycle1"/>
    <dgm:cxn modelId="{558E480D-6F15-41B8-8E9C-3717347B0FC5}" type="presParOf" srcId="{D838912C-8096-41F1-8C6F-5525F98ED235}" destId="{B9DD54D0-4FDC-4DAB-B6D4-2B08280336C1}" srcOrd="10" destOrd="0" presId="urn:microsoft.com/office/officeart/2005/8/layout/cycle1"/>
    <dgm:cxn modelId="{BC64B280-82A4-40FE-A4C5-B505B61A1894}" type="presParOf" srcId="{D838912C-8096-41F1-8C6F-5525F98ED235}" destId="{768E49E1-272A-4980-98ED-D26DBA590F49}" srcOrd="11" destOrd="0" presId="urn:microsoft.com/office/officeart/2005/8/layout/cycle1"/>
    <dgm:cxn modelId="{A576FDCD-B8F3-457A-82C2-4C980EEB71CD}" type="presParOf" srcId="{D838912C-8096-41F1-8C6F-5525F98ED235}" destId="{F4F48980-2761-4ACB-B4C3-8A3FFA63C5F8}" srcOrd="12" destOrd="0" presId="urn:microsoft.com/office/officeart/2005/8/layout/cycle1"/>
    <dgm:cxn modelId="{E1021579-397F-4BD8-A553-94F176A7858C}" type="presParOf" srcId="{D838912C-8096-41F1-8C6F-5525F98ED235}" destId="{4F2E3E76-5185-43A2-9DAB-098A45DC637B}" srcOrd="13" destOrd="0" presId="urn:microsoft.com/office/officeart/2005/8/layout/cycle1"/>
    <dgm:cxn modelId="{23DA172E-FD2F-41A0-A2BD-2422D66AF1C2}" type="presParOf" srcId="{D838912C-8096-41F1-8C6F-5525F98ED235}" destId="{03A31E6A-8C31-4172-BD4F-924E70C83360}" srcOrd="14" destOrd="0" presId="urn:microsoft.com/office/officeart/2005/8/layout/cycle1"/>
    <dgm:cxn modelId="{892A76F9-CA49-49B1-9394-7FD4EED44291}" type="presParOf" srcId="{D838912C-8096-41F1-8C6F-5525F98ED235}" destId="{149CD12A-C755-4401-82EE-3C23F583AE7B}" srcOrd="15" destOrd="0" presId="urn:microsoft.com/office/officeart/2005/8/layout/cycle1"/>
    <dgm:cxn modelId="{74F084EC-9146-4950-8E22-B934FC50551C}" type="presParOf" srcId="{D838912C-8096-41F1-8C6F-5525F98ED235}" destId="{E959FF0C-B94E-41A8-8BA4-8E721F8BCDC2}" srcOrd="16" destOrd="0" presId="urn:microsoft.com/office/officeart/2005/8/layout/cycle1"/>
    <dgm:cxn modelId="{C602943C-C6EF-42AC-AF7A-19900827E5F4}" type="presParOf" srcId="{D838912C-8096-41F1-8C6F-5525F98ED235}" destId="{517FC67B-8537-4ED8-A965-BCC89219E1EA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C354A-395D-463D-933A-98EDE325A44F}" type="doc">
      <dgm:prSet loTypeId="urn:microsoft.com/office/officeart/2005/8/layout/cycle1" loCatId="cycle" qsTypeId="urn:microsoft.com/office/officeart/2005/8/quickstyle/simple5#2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3E786771-A8D2-46E5-A167-5C952C7EDD19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产品定制</a:t>
          </a: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产品销售</a:t>
          </a:r>
        </a:p>
      </dgm:t>
    </dgm:pt>
    <dgm:pt modelId="{E16B97B1-6DEC-4CF2-89C3-5E046E0635A2}" type="parTrans" cxnId="{5CCF34F7-9DF0-47E2-AC66-E85C8554EDA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B78645-3E7A-4B4D-A15E-F258E9A94C23}" type="sibTrans" cxnId="{5CCF34F7-9DF0-47E2-AC66-E85C8554EDA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07F4D7-4E18-47E5-8453-8DFC76CD8B2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平台建设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（软硬件整体解决方案）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2DC699-89D7-4099-9606-858152CD11DF}" type="parTrans" cxnId="{81A63A03-C904-4A25-A6D6-530F9033C45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03CECF-14AB-4465-9DFC-AEFE2D226CED}" type="sibTrans" cxnId="{81A63A03-C904-4A25-A6D6-530F9033C451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A7A09D-C4D4-4A47-981F-EB31FCDF02D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数据服务</a:t>
          </a:r>
        </a:p>
      </dgm:t>
    </dgm:pt>
    <dgm:pt modelId="{6355D6B1-CDFB-4B07-9C58-2D11191D0ED2}" type="parTrans" cxnId="{5B3731C2-B38C-4C07-AAEF-0EDF418CE37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8700DE-5E9A-4305-BECF-0387FF0118CD}" type="sibTrans" cxnId="{5B3731C2-B38C-4C07-AAEF-0EDF418CE37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332198-CE06-4907-9323-FFAFBD1AD87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机器人服务租赁科研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FE7DB0-62E7-4F86-81FC-2A9A8073BF59}" type="parTrans" cxnId="{662BD6D2-F244-4273-85D6-5A91754E4399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D136DB-F163-4137-82CE-7325723AF270}" type="sibTrans" cxnId="{662BD6D2-F244-4273-85D6-5A91754E4399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18C431-DB7A-418A-B2BC-2F54C6DA97C2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技术咨询</a:t>
          </a: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技术攻关</a:t>
          </a:r>
        </a:p>
      </dgm:t>
    </dgm:pt>
    <dgm:pt modelId="{64D37354-9C91-490A-8BF0-3752ADCA2233}" type="parTrans" cxnId="{64C228F6-8D19-4869-94D2-EB5D15200A8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CE04D0-7C4C-4CCE-923A-C5F869A686AC}" type="sibTrans" cxnId="{64C228F6-8D19-4869-94D2-EB5D15200A83}">
      <dgm:prSet/>
      <dgm:spPr/>
      <dgm:t>
        <a:bodyPr/>
        <a:lstStyle/>
        <a:p>
          <a:endParaRPr lang="zh-CN" altLang="en-US" sz="1600" b="1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B070E0-AA45-45D4-8D8A-E4FE53420FC4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手术训练建设、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课程体系输出</a:t>
          </a:r>
          <a:endParaRPr lang="en-US" altLang="zh-CN" sz="16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687C8C-EBA5-48A5-9024-F49720C13985}" type="parTrans" cxnId="{414EB445-5D26-4F58-B142-5522AC08AF77}">
      <dgm:prSet/>
      <dgm:spPr/>
      <dgm:t>
        <a:bodyPr/>
        <a:lstStyle/>
        <a:p>
          <a:endParaRPr lang="zh-CN" altLang="en-US" sz="1600" b="1"/>
        </a:p>
      </dgm:t>
    </dgm:pt>
    <dgm:pt modelId="{89B9E58A-0882-41DC-9CC9-32385A7A8988}" type="sibTrans" cxnId="{414EB445-5D26-4F58-B142-5522AC08AF77}">
      <dgm:prSet/>
      <dgm:spPr/>
      <dgm:t>
        <a:bodyPr/>
        <a:lstStyle/>
        <a:p>
          <a:endParaRPr lang="zh-CN" altLang="en-US" sz="1600" b="1"/>
        </a:p>
      </dgm:t>
    </dgm:pt>
    <dgm:pt modelId="{D838912C-8096-41F1-8C6F-5525F98ED235}" type="pres">
      <dgm:prSet presAssocID="{3CFC354A-395D-463D-933A-98EDE325A44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19C4666-0675-4674-AD64-65FE2B981309}" type="pres">
      <dgm:prSet presAssocID="{3E786771-A8D2-46E5-A167-5C952C7EDD19}" presName="dummy" presStyleCnt="0"/>
      <dgm:spPr/>
    </dgm:pt>
    <dgm:pt modelId="{8DEE2F5C-3DF3-48FC-B8BD-9EC451D1D142}" type="pres">
      <dgm:prSet presAssocID="{3E786771-A8D2-46E5-A167-5C952C7EDD19}" presName="node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441BD7-7729-4769-BF4B-BC948B663E66}" type="pres">
      <dgm:prSet presAssocID="{F3B78645-3E7A-4B4D-A15E-F258E9A94C23}" presName="sibTrans" presStyleLbl="node1" presStyleIdx="0" presStyleCnt="6"/>
      <dgm:spPr/>
      <dgm:t>
        <a:bodyPr/>
        <a:lstStyle/>
        <a:p>
          <a:endParaRPr lang="zh-CN" altLang="en-US"/>
        </a:p>
      </dgm:t>
    </dgm:pt>
    <dgm:pt modelId="{AA86E349-6337-4B69-A7C2-40BE6A2AFFC8}" type="pres">
      <dgm:prSet presAssocID="{CA07F4D7-4E18-47E5-8453-8DFC76CD8B24}" presName="dummy" presStyleCnt="0"/>
      <dgm:spPr/>
    </dgm:pt>
    <dgm:pt modelId="{7F48ED57-90A0-48AD-839F-487394EC08EA}" type="pres">
      <dgm:prSet presAssocID="{CA07F4D7-4E18-47E5-8453-8DFC76CD8B24}" presName="node" presStyleLbl="revTx" presStyleIdx="1" presStyleCnt="6" custScaleX="3069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BAE4AF-ED09-4ECB-914E-D6844CB5DCA7}" type="pres">
      <dgm:prSet presAssocID="{5403CECF-14AB-4465-9DFC-AEFE2D226CED}" presName="sibTrans" presStyleLbl="node1" presStyleIdx="1" presStyleCnt="6"/>
      <dgm:spPr/>
      <dgm:t>
        <a:bodyPr/>
        <a:lstStyle/>
        <a:p>
          <a:endParaRPr lang="zh-CN" altLang="en-US"/>
        </a:p>
      </dgm:t>
    </dgm:pt>
    <dgm:pt modelId="{8C471EBF-72BC-4FB0-94E9-FD07CA01FDB9}" type="pres">
      <dgm:prSet presAssocID="{C8A7A09D-C4D4-4A47-981F-EB31FCDF02D4}" presName="dummy" presStyleCnt="0"/>
      <dgm:spPr/>
    </dgm:pt>
    <dgm:pt modelId="{343F652F-F3A2-407B-8E9A-FBC9E85A001D}" type="pres">
      <dgm:prSet presAssocID="{C8A7A09D-C4D4-4A47-981F-EB31FCDF02D4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A55659-5840-4C41-877F-1E1D505213E3}" type="pres">
      <dgm:prSet presAssocID="{0B8700DE-5E9A-4305-BECF-0387FF0118CD}" presName="sibTrans" presStyleLbl="node1" presStyleIdx="2" presStyleCnt="6"/>
      <dgm:spPr/>
      <dgm:t>
        <a:bodyPr/>
        <a:lstStyle/>
        <a:p>
          <a:endParaRPr lang="zh-CN" altLang="en-US"/>
        </a:p>
      </dgm:t>
    </dgm:pt>
    <dgm:pt modelId="{31F5AD5A-B073-435F-A4E4-8287969FCE0F}" type="pres">
      <dgm:prSet presAssocID="{94332198-CE06-4907-9323-FFAFBD1AD874}" presName="dummy" presStyleCnt="0"/>
      <dgm:spPr/>
    </dgm:pt>
    <dgm:pt modelId="{B9DD54D0-4FDC-4DAB-B6D4-2B08280336C1}" type="pres">
      <dgm:prSet presAssocID="{94332198-CE06-4907-9323-FFAFBD1AD874}" presName="node" presStyleLbl="revTx" presStyleIdx="3" presStyleCnt="6" custScaleX="1056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8E49E1-272A-4980-98ED-D26DBA590F49}" type="pres">
      <dgm:prSet presAssocID="{0BD136DB-F163-4137-82CE-7325723AF270}" presName="sibTrans" presStyleLbl="node1" presStyleIdx="3" presStyleCnt="6"/>
      <dgm:spPr/>
      <dgm:t>
        <a:bodyPr/>
        <a:lstStyle/>
        <a:p>
          <a:endParaRPr lang="zh-CN" altLang="en-US"/>
        </a:p>
      </dgm:t>
    </dgm:pt>
    <dgm:pt modelId="{F4F48980-2761-4ACB-B4C3-8A3FFA63C5F8}" type="pres">
      <dgm:prSet presAssocID="{73B070E0-AA45-45D4-8D8A-E4FE53420FC4}" presName="dummy" presStyleCnt="0"/>
      <dgm:spPr/>
    </dgm:pt>
    <dgm:pt modelId="{4F2E3E76-5185-43A2-9DAB-098A45DC637B}" type="pres">
      <dgm:prSet presAssocID="{73B070E0-AA45-45D4-8D8A-E4FE53420FC4}" presName="node" presStyleLbl="revTx" presStyleIdx="4" presStyleCnt="6" custScaleX="1535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A31E6A-8C31-4172-BD4F-924E70C83360}" type="pres">
      <dgm:prSet presAssocID="{89B9E58A-0882-41DC-9CC9-32385A7A8988}" presName="sibTrans" presStyleLbl="node1" presStyleIdx="4" presStyleCnt="6"/>
      <dgm:spPr/>
      <dgm:t>
        <a:bodyPr/>
        <a:lstStyle/>
        <a:p>
          <a:endParaRPr lang="zh-CN" altLang="en-US"/>
        </a:p>
      </dgm:t>
    </dgm:pt>
    <dgm:pt modelId="{149CD12A-C755-4401-82EE-3C23F583AE7B}" type="pres">
      <dgm:prSet presAssocID="{0F18C431-DB7A-418A-B2BC-2F54C6DA97C2}" presName="dummy" presStyleCnt="0"/>
      <dgm:spPr/>
    </dgm:pt>
    <dgm:pt modelId="{E959FF0C-B94E-41A8-8BA4-8E721F8BCDC2}" type="pres">
      <dgm:prSet presAssocID="{0F18C431-DB7A-418A-B2BC-2F54C6DA97C2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FC67B-8537-4ED8-A965-BCC89219E1EA}" type="pres">
      <dgm:prSet presAssocID="{5ECE04D0-7C4C-4CCE-923A-C5F869A686AC}" presName="sibTrans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414EB445-5D26-4F58-B142-5522AC08AF77}" srcId="{3CFC354A-395D-463D-933A-98EDE325A44F}" destId="{73B070E0-AA45-45D4-8D8A-E4FE53420FC4}" srcOrd="4" destOrd="0" parTransId="{99687C8C-EBA5-48A5-9024-F49720C13985}" sibTransId="{89B9E58A-0882-41DC-9CC9-32385A7A8988}"/>
    <dgm:cxn modelId="{5FB8EEE4-E16A-40FE-9F33-5186FDE886C9}" type="presOf" srcId="{CA07F4D7-4E18-47E5-8453-8DFC76CD8B24}" destId="{7F48ED57-90A0-48AD-839F-487394EC08EA}" srcOrd="0" destOrd="0" presId="urn:microsoft.com/office/officeart/2005/8/layout/cycle1"/>
    <dgm:cxn modelId="{6520507B-12CD-4B0C-81C0-2501E8B1EE0D}" type="presOf" srcId="{94332198-CE06-4907-9323-FFAFBD1AD874}" destId="{B9DD54D0-4FDC-4DAB-B6D4-2B08280336C1}" srcOrd="0" destOrd="0" presId="urn:microsoft.com/office/officeart/2005/8/layout/cycle1"/>
    <dgm:cxn modelId="{7F70560E-5DE0-42D9-BA0B-D0C2F375845B}" type="presOf" srcId="{3E786771-A8D2-46E5-A167-5C952C7EDD19}" destId="{8DEE2F5C-3DF3-48FC-B8BD-9EC451D1D142}" srcOrd="0" destOrd="0" presId="urn:microsoft.com/office/officeart/2005/8/layout/cycle1"/>
    <dgm:cxn modelId="{3849B411-F236-408B-9BDB-837F43B0F4DD}" type="presOf" srcId="{F3B78645-3E7A-4B4D-A15E-F258E9A94C23}" destId="{CB441BD7-7729-4769-BF4B-BC948B663E66}" srcOrd="0" destOrd="0" presId="urn:microsoft.com/office/officeart/2005/8/layout/cycle1"/>
    <dgm:cxn modelId="{5CCF34F7-9DF0-47E2-AC66-E85C8554EDA1}" srcId="{3CFC354A-395D-463D-933A-98EDE325A44F}" destId="{3E786771-A8D2-46E5-A167-5C952C7EDD19}" srcOrd="0" destOrd="0" parTransId="{E16B97B1-6DEC-4CF2-89C3-5E046E0635A2}" sibTransId="{F3B78645-3E7A-4B4D-A15E-F258E9A94C23}"/>
    <dgm:cxn modelId="{4261712C-E968-4B07-9C2E-118E45A41EE6}" type="presOf" srcId="{0F18C431-DB7A-418A-B2BC-2F54C6DA97C2}" destId="{E959FF0C-B94E-41A8-8BA4-8E721F8BCDC2}" srcOrd="0" destOrd="0" presId="urn:microsoft.com/office/officeart/2005/8/layout/cycle1"/>
    <dgm:cxn modelId="{E295D4CD-532B-4CC5-97A2-4881D94BB162}" type="presOf" srcId="{5403CECF-14AB-4465-9DFC-AEFE2D226CED}" destId="{FABAE4AF-ED09-4ECB-914E-D6844CB5DCA7}" srcOrd="0" destOrd="0" presId="urn:microsoft.com/office/officeart/2005/8/layout/cycle1"/>
    <dgm:cxn modelId="{5B3731C2-B38C-4C07-AAEF-0EDF418CE373}" srcId="{3CFC354A-395D-463D-933A-98EDE325A44F}" destId="{C8A7A09D-C4D4-4A47-981F-EB31FCDF02D4}" srcOrd="2" destOrd="0" parTransId="{6355D6B1-CDFB-4B07-9C58-2D11191D0ED2}" sibTransId="{0B8700DE-5E9A-4305-BECF-0387FF0118CD}"/>
    <dgm:cxn modelId="{64C228F6-8D19-4869-94D2-EB5D15200A83}" srcId="{3CFC354A-395D-463D-933A-98EDE325A44F}" destId="{0F18C431-DB7A-418A-B2BC-2F54C6DA97C2}" srcOrd="5" destOrd="0" parTransId="{64D37354-9C91-490A-8BF0-3752ADCA2233}" sibTransId="{5ECE04D0-7C4C-4CCE-923A-C5F869A686AC}"/>
    <dgm:cxn modelId="{662BD6D2-F244-4273-85D6-5A91754E4399}" srcId="{3CFC354A-395D-463D-933A-98EDE325A44F}" destId="{94332198-CE06-4907-9323-FFAFBD1AD874}" srcOrd="3" destOrd="0" parTransId="{11FE7DB0-62E7-4F86-81FC-2A9A8073BF59}" sibTransId="{0BD136DB-F163-4137-82CE-7325723AF270}"/>
    <dgm:cxn modelId="{6DA376D9-B853-4F82-9136-A2E70316BBE8}" type="presOf" srcId="{89B9E58A-0882-41DC-9CC9-32385A7A8988}" destId="{03A31E6A-8C31-4172-BD4F-924E70C83360}" srcOrd="0" destOrd="0" presId="urn:microsoft.com/office/officeart/2005/8/layout/cycle1"/>
    <dgm:cxn modelId="{81A63A03-C904-4A25-A6D6-530F9033C451}" srcId="{3CFC354A-395D-463D-933A-98EDE325A44F}" destId="{CA07F4D7-4E18-47E5-8453-8DFC76CD8B24}" srcOrd="1" destOrd="0" parTransId="{CD2DC699-89D7-4099-9606-858152CD11DF}" sibTransId="{5403CECF-14AB-4465-9DFC-AEFE2D226CED}"/>
    <dgm:cxn modelId="{D48676CB-F6CA-4D2C-9D65-210B74648030}" type="presOf" srcId="{3CFC354A-395D-463D-933A-98EDE325A44F}" destId="{D838912C-8096-41F1-8C6F-5525F98ED235}" srcOrd="0" destOrd="0" presId="urn:microsoft.com/office/officeart/2005/8/layout/cycle1"/>
    <dgm:cxn modelId="{4A6EC7B6-5C37-470B-8B78-AA73420977B6}" type="presOf" srcId="{0BD136DB-F163-4137-82CE-7325723AF270}" destId="{768E49E1-272A-4980-98ED-D26DBA590F49}" srcOrd="0" destOrd="0" presId="urn:microsoft.com/office/officeart/2005/8/layout/cycle1"/>
    <dgm:cxn modelId="{7882901A-F10F-48A6-B835-68601094BEB7}" type="presOf" srcId="{5ECE04D0-7C4C-4CCE-923A-C5F869A686AC}" destId="{517FC67B-8537-4ED8-A965-BCC89219E1EA}" srcOrd="0" destOrd="0" presId="urn:microsoft.com/office/officeart/2005/8/layout/cycle1"/>
    <dgm:cxn modelId="{2AA6A9A5-B63F-4C8B-A661-8D53B279BFC2}" type="presOf" srcId="{0B8700DE-5E9A-4305-BECF-0387FF0118CD}" destId="{93A55659-5840-4C41-877F-1E1D505213E3}" srcOrd="0" destOrd="0" presId="urn:microsoft.com/office/officeart/2005/8/layout/cycle1"/>
    <dgm:cxn modelId="{E2BB208A-54B7-4AE6-B46B-E4BC4E4305A8}" type="presOf" srcId="{73B070E0-AA45-45D4-8D8A-E4FE53420FC4}" destId="{4F2E3E76-5185-43A2-9DAB-098A45DC637B}" srcOrd="0" destOrd="0" presId="urn:microsoft.com/office/officeart/2005/8/layout/cycle1"/>
    <dgm:cxn modelId="{6F8B2BA9-BFD4-4C44-80D1-8F1E9F647A42}" type="presOf" srcId="{C8A7A09D-C4D4-4A47-981F-EB31FCDF02D4}" destId="{343F652F-F3A2-407B-8E9A-FBC9E85A001D}" srcOrd="0" destOrd="0" presId="urn:microsoft.com/office/officeart/2005/8/layout/cycle1"/>
    <dgm:cxn modelId="{778C7657-E57F-44E0-98D8-7B526B2EDCE9}" type="presParOf" srcId="{D838912C-8096-41F1-8C6F-5525F98ED235}" destId="{319C4666-0675-4674-AD64-65FE2B981309}" srcOrd="0" destOrd="0" presId="urn:microsoft.com/office/officeart/2005/8/layout/cycle1"/>
    <dgm:cxn modelId="{5B60EA5F-FB84-4961-9EE5-54BCFD44227B}" type="presParOf" srcId="{D838912C-8096-41F1-8C6F-5525F98ED235}" destId="{8DEE2F5C-3DF3-48FC-B8BD-9EC451D1D142}" srcOrd="1" destOrd="0" presId="urn:microsoft.com/office/officeart/2005/8/layout/cycle1"/>
    <dgm:cxn modelId="{337FC0A7-F978-470A-92A8-DA196D347A06}" type="presParOf" srcId="{D838912C-8096-41F1-8C6F-5525F98ED235}" destId="{CB441BD7-7729-4769-BF4B-BC948B663E66}" srcOrd="2" destOrd="0" presId="urn:microsoft.com/office/officeart/2005/8/layout/cycle1"/>
    <dgm:cxn modelId="{821FE309-FC9D-4F2A-8B35-536185EC20C2}" type="presParOf" srcId="{D838912C-8096-41F1-8C6F-5525F98ED235}" destId="{AA86E349-6337-4B69-A7C2-40BE6A2AFFC8}" srcOrd="3" destOrd="0" presId="urn:microsoft.com/office/officeart/2005/8/layout/cycle1"/>
    <dgm:cxn modelId="{9984F1BD-B873-4454-B959-B7641E0B9EDC}" type="presParOf" srcId="{D838912C-8096-41F1-8C6F-5525F98ED235}" destId="{7F48ED57-90A0-48AD-839F-487394EC08EA}" srcOrd="4" destOrd="0" presId="urn:microsoft.com/office/officeart/2005/8/layout/cycle1"/>
    <dgm:cxn modelId="{9E5D683C-5D7E-4C7D-8332-54175E1BB596}" type="presParOf" srcId="{D838912C-8096-41F1-8C6F-5525F98ED235}" destId="{FABAE4AF-ED09-4ECB-914E-D6844CB5DCA7}" srcOrd="5" destOrd="0" presId="urn:microsoft.com/office/officeart/2005/8/layout/cycle1"/>
    <dgm:cxn modelId="{B2BBBFF8-B0D0-453E-9BD3-1EDD2060ED87}" type="presParOf" srcId="{D838912C-8096-41F1-8C6F-5525F98ED235}" destId="{8C471EBF-72BC-4FB0-94E9-FD07CA01FDB9}" srcOrd="6" destOrd="0" presId="urn:microsoft.com/office/officeart/2005/8/layout/cycle1"/>
    <dgm:cxn modelId="{9DDED7F5-774F-4B05-8176-1A9F833251FF}" type="presParOf" srcId="{D838912C-8096-41F1-8C6F-5525F98ED235}" destId="{343F652F-F3A2-407B-8E9A-FBC9E85A001D}" srcOrd="7" destOrd="0" presId="urn:microsoft.com/office/officeart/2005/8/layout/cycle1"/>
    <dgm:cxn modelId="{87BA02CF-42BB-4960-9C08-556E1018E8D8}" type="presParOf" srcId="{D838912C-8096-41F1-8C6F-5525F98ED235}" destId="{93A55659-5840-4C41-877F-1E1D505213E3}" srcOrd="8" destOrd="0" presId="urn:microsoft.com/office/officeart/2005/8/layout/cycle1"/>
    <dgm:cxn modelId="{5F030C39-2C00-4838-BA81-58445313DC06}" type="presParOf" srcId="{D838912C-8096-41F1-8C6F-5525F98ED235}" destId="{31F5AD5A-B073-435F-A4E4-8287969FCE0F}" srcOrd="9" destOrd="0" presId="urn:microsoft.com/office/officeart/2005/8/layout/cycle1"/>
    <dgm:cxn modelId="{558E480D-6F15-41B8-8E9C-3717347B0FC5}" type="presParOf" srcId="{D838912C-8096-41F1-8C6F-5525F98ED235}" destId="{B9DD54D0-4FDC-4DAB-B6D4-2B08280336C1}" srcOrd="10" destOrd="0" presId="urn:microsoft.com/office/officeart/2005/8/layout/cycle1"/>
    <dgm:cxn modelId="{BC64B280-82A4-40FE-A4C5-B505B61A1894}" type="presParOf" srcId="{D838912C-8096-41F1-8C6F-5525F98ED235}" destId="{768E49E1-272A-4980-98ED-D26DBA590F49}" srcOrd="11" destOrd="0" presId="urn:microsoft.com/office/officeart/2005/8/layout/cycle1"/>
    <dgm:cxn modelId="{A576FDCD-B8F3-457A-82C2-4C980EEB71CD}" type="presParOf" srcId="{D838912C-8096-41F1-8C6F-5525F98ED235}" destId="{F4F48980-2761-4ACB-B4C3-8A3FFA63C5F8}" srcOrd="12" destOrd="0" presId="urn:microsoft.com/office/officeart/2005/8/layout/cycle1"/>
    <dgm:cxn modelId="{E1021579-397F-4BD8-A553-94F176A7858C}" type="presParOf" srcId="{D838912C-8096-41F1-8C6F-5525F98ED235}" destId="{4F2E3E76-5185-43A2-9DAB-098A45DC637B}" srcOrd="13" destOrd="0" presId="urn:microsoft.com/office/officeart/2005/8/layout/cycle1"/>
    <dgm:cxn modelId="{23DA172E-FD2F-41A0-A2BD-2422D66AF1C2}" type="presParOf" srcId="{D838912C-8096-41F1-8C6F-5525F98ED235}" destId="{03A31E6A-8C31-4172-BD4F-924E70C83360}" srcOrd="14" destOrd="0" presId="urn:microsoft.com/office/officeart/2005/8/layout/cycle1"/>
    <dgm:cxn modelId="{892A76F9-CA49-49B1-9394-7FD4EED44291}" type="presParOf" srcId="{D838912C-8096-41F1-8C6F-5525F98ED235}" destId="{149CD12A-C755-4401-82EE-3C23F583AE7B}" srcOrd="15" destOrd="0" presId="urn:microsoft.com/office/officeart/2005/8/layout/cycle1"/>
    <dgm:cxn modelId="{74F084EC-9146-4950-8E22-B934FC50551C}" type="presParOf" srcId="{D838912C-8096-41F1-8C6F-5525F98ED235}" destId="{E959FF0C-B94E-41A8-8BA4-8E721F8BCDC2}" srcOrd="16" destOrd="0" presId="urn:microsoft.com/office/officeart/2005/8/layout/cycle1"/>
    <dgm:cxn modelId="{C602943C-C6EF-42AC-AF7A-19900827E5F4}" type="presParOf" srcId="{D838912C-8096-41F1-8C6F-5525F98ED235}" destId="{517FC67B-8537-4ED8-A965-BCC89219E1EA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2F5C-3DF3-48FC-B8BD-9EC451D1D142}">
      <dsp:nvSpPr>
        <dsp:cNvPr id="0" name=""/>
        <dsp:cNvSpPr/>
      </dsp:nvSpPr>
      <dsp:spPr>
        <a:xfrm>
          <a:off x="4150048" y="13335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产品定制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产品销售</a:t>
          </a:r>
        </a:p>
      </dsp:txBody>
      <dsp:txXfrm>
        <a:off x="4150048" y="13335"/>
        <a:ext cx="1063135" cy="1063135"/>
      </dsp:txXfrm>
    </dsp:sp>
    <dsp:sp modelId="{CB441BD7-7729-4769-BF4B-BC948B663E66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20573676"/>
            <a:gd name="adj4" fmla="val 18982452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48ED57-90A0-48AD-839F-487394EC08EA}">
      <dsp:nvSpPr>
        <dsp:cNvPr id="0" name=""/>
        <dsp:cNvSpPr/>
      </dsp:nvSpPr>
      <dsp:spPr>
        <a:xfrm>
          <a:off x="4237388" y="2069747"/>
          <a:ext cx="3262996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平台建设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（软硬件整体解决方案）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7388" y="2069747"/>
        <a:ext cx="3262996" cy="1063135"/>
      </dsp:txXfrm>
    </dsp:sp>
    <dsp:sp modelId="{FABAE4AF-ED09-4ECB-914E-D6844CB5DCA7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2367380"/>
            <a:gd name="adj4" fmla="val 776156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F652F-F3A2-407B-8E9A-FBC9E85A001D}">
      <dsp:nvSpPr>
        <dsp:cNvPr id="0" name=""/>
        <dsp:cNvSpPr/>
      </dsp:nvSpPr>
      <dsp:spPr>
        <a:xfrm>
          <a:off x="4150048" y="4126160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数据服务</a:t>
          </a:r>
        </a:p>
      </dsp:txBody>
      <dsp:txXfrm>
        <a:off x="4150048" y="4126160"/>
        <a:ext cx="1063135" cy="1063135"/>
      </dsp:txXfrm>
    </dsp:sp>
    <dsp:sp modelId="{93A55659-5840-4C41-877F-1E1D505213E3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6066134"/>
            <a:gd name="adj4" fmla="val 4438207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DD54D0-4FDC-4DAB-B6D4-2B08280336C1}">
      <dsp:nvSpPr>
        <dsp:cNvPr id="0" name=""/>
        <dsp:cNvSpPr/>
      </dsp:nvSpPr>
      <dsp:spPr>
        <a:xfrm>
          <a:off x="1745251" y="4126160"/>
          <a:ext cx="1123649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机器人服务租赁科研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5251" y="4126160"/>
        <a:ext cx="1123649" cy="1063135"/>
      </dsp:txXfrm>
    </dsp:sp>
    <dsp:sp modelId="{768E49E1-272A-4980-98ED-D26DBA590F49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9773676"/>
            <a:gd name="adj4" fmla="val 8246573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2E3E76-5185-43A2-9DAB-098A45DC637B}">
      <dsp:nvSpPr>
        <dsp:cNvPr id="0" name=""/>
        <dsp:cNvSpPr/>
      </dsp:nvSpPr>
      <dsp:spPr>
        <a:xfrm>
          <a:off x="303562" y="2069747"/>
          <a:ext cx="1632486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手术训练建设、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课程体系输出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3562" y="2069747"/>
        <a:ext cx="1632486" cy="1063135"/>
      </dsp:txXfrm>
    </dsp:sp>
    <dsp:sp modelId="{03A31E6A-8C31-4172-BD4F-924E70C83360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13167380"/>
            <a:gd name="adj4" fmla="val 11576156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59FF0C-B94E-41A8-8BA4-8E721F8BCDC2}">
      <dsp:nvSpPr>
        <dsp:cNvPr id="0" name=""/>
        <dsp:cNvSpPr/>
      </dsp:nvSpPr>
      <dsp:spPr>
        <a:xfrm>
          <a:off x="1775508" y="13335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技术咨询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技术攻关</a:t>
          </a:r>
        </a:p>
      </dsp:txBody>
      <dsp:txXfrm>
        <a:off x="1775508" y="13335"/>
        <a:ext cx="1063135" cy="1063135"/>
      </dsp:txXfrm>
    </dsp:sp>
    <dsp:sp modelId="{517FC67B-8537-4ED8-A965-BCC89219E1EA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16911625"/>
            <a:gd name="adj4" fmla="val 15238207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2F5C-3DF3-48FC-B8BD-9EC451D1D142}">
      <dsp:nvSpPr>
        <dsp:cNvPr id="0" name=""/>
        <dsp:cNvSpPr/>
      </dsp:nvSpPr>
      <dsp:spPr>
        <a:xfrm>
          <a:off x="4150048" y="13335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产品定制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产品销售</a:t>
          </a:r>
        </a:p>
      </dsp:txBody>
      <dsp:txXfrm>
        <a:off x="4150048" y="13335"/>
        <a:ext cx="1063135" cy="1063135"/>
      </dsp:txXfrm>
    </dsp:sp>
    <dsp:sp modelId="{CB441BD7-7729-4769-BF4B-BC948B663E66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20573676"/>
            <a:gd name="adj4" fmla="val 18982452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48ED57-90A0-48AD-839F-487394EC08EA}">
      <dsp:nvSpPr>
        <dsp:cNvPr id="0" name=""/>
        <dsp:cNvSpPr/>
      </dsp:nvSpPr>
      <dsp:spPr>
        <a:xfrm>
          <a:off x="4237388" y="2069747"/>
          <a:ext cx="3262996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平台建设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（软硬件整体解决方案）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37388" y="2069747"/>
        <a:ext cx="3262996" cy="1063135"/>
      </dsp:txXfrm>
    </dsp:sp>
    <dsp:sp modelId="{FABAE4AF-ED09-4ECB-914E-D6844CB5DCA7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2367380"/>
            <a:gd name="adj4" fmla="val 776156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F652F-F3A2-407B-8E9A-FBC9E85A001D}">
      <dsp:nvSpPr>
        <dsp:cNvPr id="0" name=""/>
        <dsp:cNvSpPr/>
      </dsp:nvSpPr>
      <dsp:spPr>
        <a:xfrm>
          <a:off x="4150048" y="4126160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数据服务</a:t>
          </a:r>
        </a:p>
      </dsp:txBody>
      <dsp:txXfrm>
        <a:off x="4150048" y="4126160"/>
        <a:ext cx="1063135" cy="1063135"/>
      </dsp:txXfrm>
    </dsp:sp>
    <dsp:sp modelId="{93A55659-5840-4C41-877F-1E1D505213E3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6066134"/>
            <a:gd name="adj4" fmla="val 4438207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DD54D0-4FDC-4DAB-B6D4-2B08280336C1}">
      <dsp:nvSpPr>
        <dsp:cNvPr id="0" name=""/>
        <dsp:cNvSpPr/>
      </dsp:nvSpPr>
      <dsp:spPr>
        <a:xfrm>
          <a:off x="1745251" y="4126160"/>
          <a:ext cx="1123649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机器人服务租赁科研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5251" y="4126160"/>
        <a:ext cx="1123649" cy="1063135"/>
      </dsp:txXfrm>
    </dsp:sp>
    <dsp:sp modelId="{768E49E1-272A-4980-98ED-D26DBA590F49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9773676"/>
            <a:gd name="adj4" fmla="val 8246573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2E3E76-5185-43A2-9DAB-098A45DC637B}">
      <dsp:nvSpPr>
        <dsp:cNvPr id="0" name=""/>
        <dsp:cNvSpPr/>
      </dsp:nvSpPr>
      <dsp:spPr>
        <a:xfrm>
          <a:off x="303562" y="2069747"/>
          <a:ext cx="1632486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手术训练建设、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课程体系输出</a:t>
          </a:r>
          <a:endParaRPr lang="en-US" altLang="zh-CN" sz="16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3562" y="2069747"/>
        <a:ext cx="1632486" cy="1063135"/>
      </dsp:txXfrm>
    </dsp:sp>
    <dsp:sp modelId="{03A31E6A-8C31-4172-BD4F-924E70C83360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13167380"/>
            <a:gd name="adj4" fmla="val 11576156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59FF0C-B94E-41A8-8BA4-8E721F8BCDC2}">
      <dsp:nvSpPr>
        <dsp:cNvPr id="0" name=""/>
        <dsp:cNvSpPr/>
      </dsp:nvSpPr>
      <dsp:spPr>
        <a:xfrm>
          <a:off x="1775508" y="13335"/>
          <a:ext cx="1063135" cy="10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技术咨询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技术攻关</a:t>
          </a:r>
        </a:p>
      </dsp:txBody>
      <dsp:txXfrm>
        <a:off x="1775508" y="13335"/>
        <a:ext cx="1063135" cy="1063135"/>
      </dsp:txXfrm>
    </dsp:sp>
    <dsp:sp modelId="{517FC67B-8537-4ED8-A965-BCC89219E1EA}">
      <dsp:nvSpPr>
        <dsp:cNvPr id="0" name=""/>
        <dsp:cNvSpPr/>
      </dsp:nvSpPr>
      <dsp:spPr>
        <a:xfrm>
          <a:off x="895218" y="2187"/>
          <a:ext cx="5198256" cy="5198256"/>
        </a:xfrm>
        <a:prstGeom prst="circularArrow">
          <a:avLst>
            <a:gd name="adj1" fmla="val 3988"/>
            <a:gd name="adj2" fmla="val 250168"/>
            <a:gd name="adj3" fmla="val 16911625"/>
            <a:gd name="adj4" fmla="val 15238207"/>
            <a:gd name="adj5" fmla="val 465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F8AF6-4886-408D-909F-56C908CF475A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96E88-5B45-4421-A99A-C132E3BA5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后段的病一般都比较严重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6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6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9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0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3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简单说就是卖机器，卖耗材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3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简单说就是卖机器，卖耗材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8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前期准备（厂房，设备，人员，开发验证），注册检验，临床试验，注册审批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52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96E88-5B45-4421-A99A-C132E3BA5A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17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36551" r="3555" b="37400"/>
          <a:stretch>
            <a:fillRect/>
          </a:stretch>
        </p:blipFill>
        <p:spPr>
          <a:xfrm>
            <a:off x="119336" y="6356350"/>
            <a:ext cx="1758081" cy="36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36551" r="3555" b="37400"/>
          <a:stretch>
            <a:fillRect/>
          </a:stretch>
        </p:blipFill>
        <p:spPr>
          <a:xfrm>
            <a:off x="119336" y="6356350"/>
            <a:ext cx="1758081" cy="36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36551" r="3555" b="37400"/>
          <a:stretch>
            <a:fillRect/>
          </a:stretch>
        </p:blipFill>
        <p:spPr>
          <a:xfrm>
            <a:off x="119336" y="6356350"/>
            <a:ext cx="1758081" cy="36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36551" r="3555" b="37400"/>
          <a:stretch>
            <a:fillRect/>
          </a:stretch>
        </p:blipFill>
        <p:spPr>
          <a:xfrm>
            <a:off x="119336" y="6356350"/>
            <a:ext cx="1758081" cy="36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36551" r="3555" b="37400"/>
          <a:stretch>
            <a:fillRect/>
          </a:stretch>
        </p:blipFill>
        <p:spPr>
          <a:xfrm>
            <a:off x="119336" y="6356350"/>
            <a:ext cx="1758081" cy="36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36817" r="18817" b="38768"/>
          <a:stretch>
            <a:fillRect/>
          </a:stretch>
        </p:blipFill>
        <p:spPr>
          <a:xfrm>
            <a:off x="88131" y="6381328"/>
            <a:ext cx="1615381" cy="412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36817" r="18817" b="38768"/>
          <a:stretch>
            <a:fillRect/>
          </a:stretch>
        </p:blipFill>
        <p:spPr>
          <a:xfrm>
            <a:off x="88131" y="6381328"/>
            <a:ext cx="1615381" cy="412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/>
          <p:nvPr userDrawn="1"/>
        </p:nvSpPr>
        <p:spPr>
          <a:xfrm>
            <a:off x="-24805" y="0"/>
            <a:ext cx="12188825" cy="6858000"/>
          </a:xfrm>
          <a:prstGeom prst="rect">
            <a:avLst/>
          </a:prstGeom>
          <a:solidFill>
            <a:srgbClr val="19232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2A2C3-1DE0-49FF-BA5B-FE4167AD06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" b="156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888088" y="2204864"/>
            <a:ext cx="331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60095" y="312877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Plan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35295" y="3560822"/>
            <a:ext cx="420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高精度眼科手术机器人团队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029432" y="3037602"/>
            <a:ext cx="28829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768408" y="5805264"/>
            <a:ext cx="225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2020</a:t>
            </a:r>
            <a:r>
              <a:rPr kumimoji="1" lang="zh-CN" altLang="en-US" dirty="0" smtClean="0">
                <a:solidFill>
                  <a:schemeClr val="bg1"/>
                </a:solidFill>
              </a:rPr>
              <a:t>年</a:t>
            </a:r>
            <a:r>
              <a:rPr kumimoji="1" lang="en-US" altLang="zh-CN" dirty="0" smtClean="0">
                <a:solidFill>
                  <a:schemeClr val="bg1"/>
                </a:solidFill>
              </a:rPr>
              <a:t>10</a:t>
            </a:r>
            <a:r>
              <a:rPr kumimoji="1" lang="zh-CN" altLang="en-US" dirty="0" smtClean="0">
                <a:solidFill>
                  <a:schemeClr val="bg1"/>
                </a:solidFill>
              </a:rPr>
              <a:t>月</a:t>
            </a:r>
            <a:r>
              <a:rPr kumimoji="1" lang="en-US" altLang="zh-CN" dirty="0" smtClean="0">
                <a:solidFill>
                  <a:schemeClr val="bg1"/>
                </a:solidFill>
              </a:rPr>
              <a:t>15</a:t>
            </a:r>
            <a:r>
              <a:rPr kumimoji="1" lang="zh-CN" altLang="en-US" dirty="0" smtClean="0">
                <a:solidFill>
                  <a:schemeClr val="bg1"/>
                </a:solidFill>
              </a:rPr>
              <a:t>日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196" y="191259"/>
            <a:ext cx="574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应用案例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手术机器人视网膜下注射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67654" y="740585"/>
            <a:ext cx="44322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4455210"/>
            <a:ext cx="4385274" cy="2192637"/>
          </a:xfrm>
          <a:prstGeom prst="rect">
            <a:avLst/>
          </a:prstGeom>
        </p:spPr>
      </p:pic>
      <p:pic>
        <p:nvPicPr>
          <p:cNvPr id="6" name="WeChat_202007132247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510" y="1052735"/>
            <a:ext cx="3216550" cy="5592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91259"/>
            <a:ext cx="4504055" cy="60054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58" y="1052735"/>
            <a:ext cx="2218537" cy="32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0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5360" y="260648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视网膜下注射动物实验阶段性</a:t>
            </a:r>
            <a:r>
              <a:rPr lang="zh-CN" altLang="en-US" sz="24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结果：无医源性损伤</a:t>
            </a:r>
            <a:endParaRPr lang="zh-CN" altLang="en-US" sz="24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6" y="1338787"/>
            <a:ext cx="2300708" cy="19461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15171" y="1338787"/>
            <a:ext cx="2300709" cy="19461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87888" y="1338787"/>
            <a:ext cx="2300708" cy="19461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15744" t="944" r="24013"/>
          <a:stretch>
            <a:fillRect/>
          </a:stretch>
        </p:blipFill>
        <p:spPr>
          <a:xfrm>
            <a:off x="7464152" y="1338787"/>
            <a:ext cx="2340729" cy="19461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4727" y="35160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正常灰兔眼底照片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52454" y="3441998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术后当天眼底照片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大面积模糊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视网膜脱落现象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2884" y="35160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术后一周眼底照片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网脱现象有所好转</a:t>
            </a:r>
          </a:p>
        </p:txBody>
      </p:sp>
      <p:sp>
        <p:nvSpPr>
          <p:cNvPr id="13" name="矩形 12"/>
          <p:cNvSpPr/>
          <p:nvPr/>
        </p:nvSpPr>
        <p:spPr>
          <a:xfrm>
            <a:off x="7680176" y="3441998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术后两周眼底照片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网脱现象大面积好转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48220" y="83671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2020.8.4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75920" y="836712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2020.7.27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3672" y="836712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2020.7.20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768" y="836712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2020.7.20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5" y="4467919"/>
            <a:ext cx="3100589" cy="22048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69" y="4437112"/>
            <a:ext cx="3128077" cy="2224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78" y="4467919"/>
            <a:ext cx="3100589" cy="22048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7796" y="1338787"/>
            <a:ext cx="2424457" cy="19360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377852" y="88021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2020.8.16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33283" y="339583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眼底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网脱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现象基本恢复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41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56892"/>
            <a:ext cx="1836819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139" y="2665700"/>
            <a:ext cx="273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 </a:t>
            </a: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商业模式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9820" y="3428365"/>
            <a:ext cx="552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5999" y="3628729"/>
            <a:ext cx="336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BUSINESS MODEL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5998" y="2485961"/>
            <a:ext cx="6096002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991544" y="1196752"/>
            <a:ext cx="8409412" cy="5202631"/>
            <a:chOff x="1757285" y="1052736"/>
            <a:chExt cx="8758607" cy="5418667"/>
          </a:xfrm>
        </p:grpSpPr>
        <p:graphicFrame>
          <p:nvGraphicFramePr>
            <p:cNvPr id="49" name="图示 48"/>
            <p:cNvGraphicFramePr/>
            <p:nvPr/>
          </p:nvGraphicFramePr>
          <p:xfrm>
            <a:off x="2387892" y="105273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842" y="5594737"/>
              <a:ext cx="711927" cy="711927"/>
            </a:xfrm>
            <a:prstGeom prst="rect">
              <a:avLst/>
            </a:prstGeom>
          </p:spPr>
        </p:pic>
        <p:sp>
          <p:nvSpPr>
            <p:cNvPr id="24" name="Freeform 147"/>
            <p:cNvSpPr>
              <a:spLocks noEditPoints="1"/>
            </p:cNvSpPr>
            <p:nvPr/>
          </p:nvSpPr>
          <p:spPr bwMode="auto">
            <a:xfrm>
              <a:off x="8011541" y="5706353"/>
              <a:ext cx="861736" cy="671247"/>
            </a:xfrm>
            <a:custGeom>
              <a:avLst/>
              <a:gdLst>
                <a:gd name="T0" fmla="*/ 10 w 190"/>
                <a:gd name="T1" fmla="*/ 122 h 148"/>
                <a:gd name="T2" fmla="*/ 10 w 190"/>
                <a:gd name="T3" fmla="*/ 10 h 148"/>
                <a:gd name="T4" fmla="*/ 86 w 190"/>
                <a:gd name="T5" fmla="*/ 10 h 148"/>
                <a:gd name="T6" fmla="*/ 66 w 190"/>
                <a:gd name="T7" fmla="*/ 42 h 148"/>
                <a:gd name="T8" fmla="*/ 70 w 190"/>
                <a:gd name="T9" fmla="*/ 72 h 148"/>
                <a:gd name="T10" fmla="*/ 90 w 190"/>
                <a:gd name="T11" fmla="*/ 94 h 148"/>
                <a:gd name="T12" fmla="*/ 116 w 190"/>
                <a:gd name="T13" fmla="*/ 102 h 148"/>
                <a:gd name="T14" fmla="*/ 144 w 190"/>
                <a:gd name="T15" fmla="*/ 102 h 148"/>
                <a:gd name="T16" fmla="*/ 140 w 190"/>
                <a:gd name="T17" fmla="*/ 112 h 148"/>
                <a:gd name="T18" fmla="*/ 174 w 190"/>
                <a:gd name="T19" fmla="*/ 146 h 148"/>
                <a:gd name="T20" fmla="*/ 188 w 190"/>
                <a:gd name="T21" fmla="*/ 128 h 148"/>
                <a:gd name="T22" fmla="*/ 154 w 190"/>
                <a:gd name="T23" fmla="*/ 94 h 148"/>
                <a:gd name="T24" fmla="*/ 156 w 190"/>
                <a:gd name="T25" fmla="*/ 82 h 148"/>
                <a:gd name="T26" fmla="*/ 166 w 190"/>
                <a:gd name="T27" fmla="*/ 60 h 148"/>
                <a:gd name="T28" fmla="*/ 158 w 190"/>
                <a:gd name="T29" fmla="*/ 22 h 148"/>
                <a:gd name="T30" fmla="*/ 134 w 190"/>
                <a:gd name="T31" fmla="*/ 4 h 148"/>
                <a:gd name="T32" fmla="*/ 106 w 190"/>
                <a:gd name="T33" fmla="*/ 2 h 148"/>
                <a:gd name="T34" fmla="*/ 122 w 190"/>
                <a:gd name="T35" fmla="*/ 18 h 148"/>
                <a:gd name="T36" fmla="*/ 102 w 190"/>
                <a:gd name="T37" fmla="*/ 20 h 148"/>
                <a:gd name="T38" fmla="*/ 86 w 190"/>
                <a:gd name="T39" fmla="*/ 34 h 148"/>
                <a:gd name="T40" fmla="*/ 82 w 190"/>
                <a:gd name="T41" fmla="*/ 52 h 148"/>
                <a:gd name="T42" fmla="*/ 88 w 190"/>
                <a:gd name="T43" fmla="*/ 72 h 148"/>
                <a:gd name="T44" fmla="*/ 110 w 190"/>
                <a:gd name="T45" fmla="*/ 84 h 148"/>
                <a:gd name="T46" fmla="*/ 130 w 190"/>
                <a:gd name="T47" fmla="*/ 82 h 148"/>
                <a:gd name="T48" fmla="*/ 146 w 190"/>
                <a:gd name="T49" fmla="*/ 70 h 148"/>
                <a:gd name="T50" fmla="*/ 150 w 190"/>
                <a:gd name="T51" fmla="*/ 50 h 148"/>
                <a:gd name="T52" fmla="*/ 144 w 190"/>
                <a:gd name="T53" fmla="*/ 32 h 148"/>
                <a:gd name="T54" fmla="*/ 122 w 190"/>
                <a:gd name="T55" fmla="*/ 18 h 148"/>
                <a:gd name="T56" fmla="*/ 108 w 190"/>
                <a:gd name="T57" fmla="*/ 38 h 148"/>
                <a:gd name="T58" fmla="*/ 86 w 190"/>
                <a:gd name="T59" fmla="*/ 50 h 148"/>
                <a:gd name="T60" fmla="*/ 102 w 190"/>
                <a:gd name="T61" fmla="*/ 46 h 148"/>
                <a:gd name="T62" fmla="*/ 146 w 190"/>
                <a:gd name="T63" fmla="*/ 48 h 148"/>
                <a:gd name="T64" fmla="*/ 140 w 190"/>
                <a:gd name="T65" fmla="*/ 70 h 148"/>
                <a:gd name="T66" fmla="*/ 132 w 190"/>
                <a:gd name="T67" fmla="*/ 76 h 148"/>
                <a:gd name="T68" fmla="*/ 122 w 190"/>
                <a:gd name="T69" fmla="*/ 68 h 148"/>
                <a:gd name="T70" fmla="*/ 116 w 190"/>
                <a:gd name="T71" fmla="*/ 82 h 148"/>
                <a:gd name="T72" fmla="*/ 104 w 190"/>
                <a:gd name="T73" fmla="*/ 78 h 148"/>
                <a:gd name="T74" fmla="*/ 96 w 190"/>
                <a:gd name="T75" fmla="*/ 74 h 148"/>
                <a:gd name="T76" fmla="*/ 34 w 190"/>
                <a:gd name="T77" fmla="*/ 110 h 148"/>
                <a:gd name="T78" fmla="*/ 36 w 190"/>
                <a:gd name="T79" fmla="*/ 68 h 148"/>
                <a:gd name="T80" fmla="*/ 14 w 190"/>
                <a:gd name="T81" fmla="*/ 68 h 148"/>
                <a:gd name="T82" fmla="*/ 46 w 190"/>
                <a:gd name="T83" fmla="*/ 72 h 148"/>
                <a:gd name="T84" fmla="*/ 60 w 190"/>
                <a:gd name="T85" fmla="*/ 56 h 148"/>
                <a:gd name="T86" fmla="*/ 36 w 190"/>
                <a:gd name="T87" fmla="*/ 54 h 148"/>
                <a:gd name="T88" fmla="*/ 26 w 190"/>
                <a:gd name="T89" fmla="*/ 110 h 148"/>
                <a:gd name="T90" fmla="*/ 22 w 190"/>
                <a:gd name="T91" fmla="*/ 110 h 148"/>
                <a:gd name="T92" fmla="*/ 50 w 190"/>
                <a:gd name="T93" fmla="*/ 78 h 148"/>
                <a:gd name="T94" fmla="*/ 44 w 190"/>
                <a:gd name="T95" fmla="*/ 110 h 148"/>
                <a:gd name="T96" fmla="*/ 60 w 190"/>
                <a:gd name="T97" fmla="*/ 70 h 148"/>
                <a:gd name="T98" fmla="*/ 68 w 190"/>
                <a:gd name="T99" fmla="*/ 110 h 148"/>
                <a:gd name="T100" fmla="*/ 72 w 190"/>
                <a:gd name="T101" fmla="*/ 88 h 148"/>
                <a:gd name="T102" fmla="*/ 68 w 190"/>
                <a:gd name="T103" fmla="*/ 110 h 148"/>
                <a:gd name="T104" fmla="*/ 84 w 190"/>
                <a:gd name="T105" fmla="*/ 110 h 148"/>
                <a:gd name="T106" fmla="*/ 78 w 190"/>
                <a:gd name="T107" fmla="*/ 110 h 148"/>
                <a:gd name="T108" fmla="*/ 94 w 190"/>
                <a:gd name="T109" fmla="*/ 110 h 148"/>
                <a:gd name="T110" fmla="*/ 90 w 190"/>
                <a:gd name="T111" fmla="*/ 110 h 148"/>
                <a:gd name="T112" fmla="*/ 106 w 190"/>
                <a:gd name="T113" fmla="*/ 110 h 148"/>
                <a:gd name="T114" fmla="*/ 102 w 190"/>
                <a:gd name="T115" fmla="*/ 110 h 148"/>
                <a:gd name="T116" fmla="*/ 118 w 190"/>
                <a:gd name="T117" fmla="*/ 110 h 148"/>
                <a:gd name="T118" fmla="*/ 112 w 190"/>
                <a:gd name="T119" fmla="*/ 110 h 148"/>
                <a:gd name="T120" fmla="*/ 128 w 190"/>
                <a:gd name="T121" fmla="*/ 110 h 148"/>
                <a:gd name="T122" fmla="*/ 124 w 190"/>
                <a:gd name="T123" fmla="*/ 1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0" h="148">
                  <a:moveTo>
                    <a:pt x="10" y="114"/>
                  </a:moveTo>
                  <a:lnTo>
                    <a:pt x="136" y="114"/>
                  </a:lnTo>
                  <a:lnTo>
                    <a:pt x="142" y="122"/>
                  </a:lnTo>
                  <a:lnTo>
                    <a:pt x="10" y="122"/>
                  </a:lnTo>
                  <a:lnTo>
                    <a:pt x="0" y="122"/>
                  </a:lnTo>
                  <a:lnTo>
                    <a:pt x="0" y="114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114"/>
                  </a:lnTo>
                  <a:lnTo>
                    <a:pt x="10" y="114"/>
                  </a:lnTo>
                  <a:close/>
                  <a:moveTo>
                    <a:pt x="86" y="10"/>
                  </a:moveTo>
                  <a:lnTo>
                    <a:pt x="86" y="10"/>
                  </a:lnTo>
                  <a:lnTo>
                    <a:pt x="78" y="16"/>
                  </a:lnTo>
                  <a:lnTo>
                    <a:pt x="72" y="24"/>
                  </a:lnTo>
                  <a:lnTo>
                    <a:pt x="68" y="34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52"/>
                  </a:lnTo>
                  <a:lnTo>
                    <a:pt x="66" y="62"/>
                  </a:lnTo>
                  <a:lnTo>
                    <a:pt x="70" y="72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82" y="88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8" y="102"/>
                  </a:lnTo>
                  <a:lnTo>
                    <a:pt x="108" y="102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32" y="100"/>
                  </a:lnTo>
                  <a:lnTo>
                    <a:pt x="140" y="96"/>
                  </a:lnTo>
                  <a:lnTo>
                    <a:pt x="144" y="102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0" y="106"/>
                  </a:lnTo>
                  <a:lnTo>
                    <a:pt x="140" y="112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70" y="148"/>
                  </a:lnTo>
                  <a:lnTo>
                    <a:pt x="174" y="146"/>
                  </a:lnTo>
                  <a:lnTo>
                    <a:pt x="186" y="138"/>
                  </a:lnTo>
                  <a:lnTo>
                    <a:pt x="186" y="138"/>
                  </a:lnTo>
                  <a:lnTo>
                    <a:pt x="190" y="134"/>
                  </a:lnTo>
                  <a:lnTo>
                    <a:pt x="188" y="128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0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6" y="82"/>
                  </a:lnTo>
                  <a:lnTo>
                    <a:pt x="160" y="74"/>
                  </a:lnTo>
                  <a:lnTo>
                    <a:pt x="164" y="68"/>
                  </a:lnTo>
                  <a:lnTo>
                    <a:pt x="166" y="60"/>
                  </a:lnTo>
                  <a:lnTo>
                    <a:pt x="166" y="60"/>
                  </a:lnTo>
                  <a:lnTo>
                    <a:pt x="166" y="50"/>
                  </a:lnTo>
                  <a:lnTo>
                    <a:pt x="166" y="40"/>
                  </a:lnTo>
                  <a:lnTo>
                    <a:pt x="162" y="30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0" y="14"/>
                  </a:lnTo>
                  <a:lnTo>
                    <a:pt x="142" y="8"/>
                  </a:lnTo>
                  <a:lnTo>
                    <a:pt x="134" y="4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14" y="0"/>
                  </a:lnTo>
                  <a:lnTo>
                    <a:pt x="106" y="2"/>
                  </a:lnTo>
                  <a:lnTo>
                    <a:pt x="96" y="4"/>
                  </a:lnTo>
                  <a:lnTo>
                    <a:pt x="86" y="10"/>
                  </a:lnTo>
                  <a:lnTo>
                    <a:pt x="86" y="10"/>
                  </a:lnTo>
                  <a:close/>
                  <a:moveTo>
                    <a:pt x="122" y="18"/>
                  </a:moveTo>
                  <a:lnTo>
                    <a:pt x="122" y="18"/>
                  </a:lnTo>
                  <a:lnTo>
                    <a:pt x="116" y="16"/>
                  </a:lnTo>
                  <a:lnTo>
                    <a:pt x="108" y="18"/>
                  </a:lnTo>
                  <a:lnTo>
                    <a:pt x="102" y="20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0" y="28"/>
                  </a:lnTo>
                  <a:lnTo>
                    <a:pt x="86" y="34"/>
                  </a:lnTo>
                  <a:lnTo>
                    <a:pt x="84" y="40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2" y="52"/>
                  </a:lnTo>
                  <a:lnTo>
                    <a:pt x="82" y="58"/>
                  </a:lnTo>
                  <a:lnTo>
                    <a:pt x="84" y="66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92" y="76"/>
                  </a:lnTo>
                  <a:lnTo>
                    <a:pt x="98" y="80"/>
                  </a:lnTo>
                  <a:lnTo>
                    <a:pt x="104" y="84"/>
                  </a:lnTo>
                  <a:lnTo>
                    <a:pt x="110" y="84"/>
                  </a:lnTo>
                  <a:lnTo>
                    <a:pt x="110" y="84"/>
                  </a:lnTo>
                  <a:lnTo>
                    <a:pt x="116" y="86"/>
                  </a:lnTo>
                  <a:lnTo>
                    <a:pt x="124" y="84"/>
                  </a:lnTo>
                  <a:lnTo>
                    <a:pt x="130" y="82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42" y="74"/>
                  </a:lnTo>
                  <a:lnTo>
                    <a:pt x="146" y="70"/>
                  </a:lnTo>
                  <a:lnTo>
                    <a:pt x="148" y="6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0"/>
                  </a:lnTo>
                  <a:lnTo>
                    <a:pt x="150" y="44"/>
                  </a:lnTo>
                  <a:lnTo>
                    <a:pt x="148" y="38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0" y="26"/>
                  </a:lnTo>
                  <a:lnTo>
                    <a:pt x="134" y="22"/>
                  </a:lnTo>
                  <a:lnTo>
                    <a:pt x="128" y="20"/>
                  </a:lnTo>
                  <a:lnTo>
                    <a:pt x="122" y="18"/>
                  </a:lnTo>
                  <a:lnTo>
                    <a:pt x="122" y="18"/>
                  </a:lnTo>
                  <a:close/>
                  <a:moveTo>
                    <a:pt x="144" y="40"/>
                  </a:moveTo>
                  <a:lnTo>
                    <a:pt x="116" y="52"/>
                  </a:lnTo>
                  <a:lnTo>
                    <a:pt x="108" y="38"/>
                  </a:lnTo>
                  <a:lnTo>
                    <a:pt x="104" y="34"/>
                  </a:lnTo>
                  <a:lnTo>
                    <a:pt x="100" y="36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60"/>
                  </a:lnTo>
                  <a:lnTo>
                    <a:pt x="102" y="46"/>
                  </a:lnTo>
                  <a:lnTo>
                    <a:pt x="112" y="60"/>
                  </a:lnTo>
                  <a:lnTo>
                    <a:pt x="114" y="62"/>
                  </a:lnTo>
                  <a:lnTo>
                    <a:pt x="118" y="60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4" y="40"/>
                  </a:lnTo>
                  <a:lnTo>
                    <a:pt x="144" y="40"/>
                  </a:lnTo>
                  <a:close/>
                  <a:moveTo>
                    <a:pt x="140" y="70"/>
                  </a:moveTo>
                  <a:lnTo>
                    <a:pt x="140" y="60"/>
                  </a:lnTo>
                  <a:lnTo>
                    <a:pt x="132" y="64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40" y="70"/>
                  </a:lnTo>
                  <a:lnTo>
                    <a:pt x="140" y="70"/>
                  </a:lnTo>
                  <a:close/>
                  <a:moveTo>
                    <a:pt x="122" y="80"/>
                  </a:moveTo>
                  <a:lnTo>
                    <a:pt x="122" y="68"/>
                  </a:lnTo>
                  <a:lnTo>
                    <a:pt x="114" y="72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22" y="80"/>
                  </a:lnTo>
                  <a:lnTo>
                    <a:pt x="122" y="80"/>
                  </a:lnTo>
                  <a:close/>
                  <a:moveTo>
                    <a:pt x="104" y="78"/>
                  </a:moveTo>
                  <a:lnTo>
                    <a:pt x="104" y="62"/>
                  </a:lnTo>
                  <a:lnTo>
                    <a:pt x="102" y="60"/>
                  </a:lnTo>
                  <a:lnTo>
                    <a:pt x="96" y="64"/>
                  </a:lnTo>
                  <a:lnTo>
                    <a:pt x="96" y="74"/>
                  </a:lnTo>
                  <a:lnTo>
                    <a:pt x="96" y="74"/>
                  </a:lnTo>
                  <a:lnTo>
                    <a:pt x="104" y="78"/>
                  </a:lnTo>
                  <a:lnTo>
                    <a:pt x="104" y="78"/>
                  </a:lnTo>
                  <a:close/>
                  <a:moveTo>
                    <a:pt x="34" y="110"/>
                  </a:moveTo>
                  <a:lnTo>
                    <a:pt x="34" y="110"/>
                  </a:lnTo>
                  <a:lnTo>
                    <a:pt x="38" y="11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4" y="110"/>
                  </a:lnTo>
                  <a:lnTo>
                    <a:pt x="34" y="110"/>
                  </a:lnTo>
                  <a:close/>
                  <a:moveTo>
                    <a:pt x="14" y="68"/>
                  </a:moveTo>
                  <a:lnTo>
                    <a:pt x="18" y="74"/>
                  </a:lnTo>
                  <a:lnTo>
                    <a:pt x="38" y="60"/>
                  </a:lnTo>
                  <a:lnTo>
                    <a:pt x="44" y="70"/>
                  </a:lnTo>
                  <a:lnTo>
                    <a:pt x="46" y="72"/>
                  </a:lnTo>
                  <a:lnTo>
                    <a:pt x="48" y="72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0" y="56"/>
                  </a:lnTo>
                  <a:lnTo>
                    <a:pt x="48" y="6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6" y="54"/>
                  </a:lnTo>
                  <a:lnTo>
                    <a:pt x="14" y="68"/>
                  </a:lnTo>
                  <a:lnTo>
                    <a:pt x="14" y="68"/>
                  </a:lnTo>
                  <a:close/>
                  <a:moveTo>
                    <a:pt x="22" y="110"/>
                  </a:moveTo>
                  <a:lnTo>
                    <a:pt x="26" y="110"/>
                  </a:lnTo>
                  <a:lnTo>
                    <a:pt x="26" y="74"/>
                  </a:lnTo>
                  <a:lnTo>
                    <a:pt x="22" y="78"/>
                  </a:lnTo>
                  <a:lnTo>
                    <a:pt x="22" y="110"/>
                  </a:lnTo>
                  <a:lnTo>
                    <a:pt x="22" y="110"/>
                  </a:lnTo>
                  <a:close/>
                  <a:moveTo>
                    <a:pt x="44" y="110"/>
                  </a:moveTo>
                  <a:lnTo>
                    <a:pt x="44" y="110"/>
                  </a:lnTo>
                  <a:lnTo>
                    <a:pt x="50" y="110"/>
                  </a:lnTo>
                  <a:lnTo>
                    <a:pt x="50" y="78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4" y="110"/>
                  </a:lnTo>
                  <a:lnTo>
                    <a:pt x="44" y="110"/>
                  </a:lnTo>
                  <a:close/>
                  <a:moveTo>
                    <a:pt x="56" y="110"/>
                  </a:moveTo>
                  <a:lnTo>
                    <a:pt x="56" y="110"/>
                  </a:lnTo>
                  <a:lnTo>
                    <a:pt x="60" y="110"/>
                  </a:lnTo>
                  <a:lnTo>
                    <a:pt x="60" y="70"/>
                  </a:lnTo>
                  <a:lnTo>
                    <a:pt x="56" y="72"/>
                  </a:lnTo>
                  <a:lnTo>
                    <a:pt x="56" y="110"/>
                  </a:lnTo>
                  <a:lnTo>
                    <a:pt x="56" y="110"/>
                  </a:lnTo>
                  <a:close/>
                  <a:moveTo>
                    <a:pt x="68" y="110"/>
                  </a:moveTo>
                  <a:lnTo>
                    <a:pt x="68" y="110"/>
                  </a:lnTo>
                  <a:lnTo>
                    <a:pt x="72" y="110"/>
                  </a:lnTo>
                  <a:lnTo>
                    <a:pt x="72" y="88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68" y="110"/>
                  </a:lnTo>
                  <a:lnTo>
                    <a:pt x="68" y="110"/>
                  </a:lnTo>
                  <a:close/>
                  <a:moveTo>
                    <a:pt x="78" y="110"/>
                  </a:moveTo>
                  <a:lnTo>
                    <a:pt x="78" y="110"/>
                  </a:lnTo>
                  <a:lnTo>
                    <a:pt x="84" y="110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78" y="94"/>
                  </a:lnTo>
                  <a:lnTo>
                    <a:pt x="78" y="110"/>
                  </a:lnTo>
                  <a:lnTo>
                    <a:pt x="78" y="110"/>
                  </a:lnTo>
                  <a:close/>
                  <a:moveTo>
                    <a:pt x="90" y="110"/>
                  </a:moveTo>
                  <a:lnTo>
                    <a:pt x="90" y="110"/>
                  </a:lnTo>
                  <a:lnTo>
                    <a:pt x="94" y="110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90" y="102"/>
                  </a:lnTo>
                  <a:lnTo>
                    <a:pt x="90" y="110"/>
                  </a:lnTo>
                  <a:lnTo>
                    <a:pt x="90" y="110"/>
                  </a:lnTo>
                  <a:close/>
                  <a:moveTo>
                    <a:pt x="102" y="110"/>
                  </a:moveTo>
                  <a:lnTo>
                    <a:pt x="102" y="110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8"/>
                  </a:lnTo>
                  <a:lnTo>
                    <a:pt x="102" y="106"/>
                  </a:lnTo>
                  <a:lnTo>
                    <a:pt x="102" y="110"/>
                  </a:lnTo>
                  <a:lnTo>
                    <a:pt x="102" y="110"/>
                  </a:lnTo>
                  <a:close/>
                  <a:moveTo>
                    <a:pt x="112" y="110"/>
                  </a:moveTo>
                  <a:lnTo>
                    <a:pt x="112" y="110"/>
                  </a:lnTo>
                  <a:lnTo>
                    <a:pt x="118" y="110"/>
                  </a:lnTo>
                  <a:lnTo>
                    <a:pt x="118" y="108"/>
                  </a:lnTo>
                  <a:lnTo>
                    <a:pt x="118" y="108"/>
                  </a:lnTo>
                  <a:lnTo>
                    <a:pt x="112" y="108"/>
                  </a:lnTo>
                  <a:lnTo>
                    <a:pt x="112" y="110"/>
                  </a:lnTo>
                  <a:lnTo>
                    <a:pt x="112" y="110"/>
                  </a:lnTo>
                  <a:close/>
                  <a:moveTo>
                    <a:pt x="124" y="110"/>
                  </a:moveTo>
                  <a:lnTo>
                    <a:pt x="124" y="110"/>
                  </a:lnTo>
                  <a:lnTo>
                    <a:pt x="128" y="110"/>
                  </a:lnTo>
                  <a:lnTo>
                    <a:pt x="128" y="106"/>
                  </a:lnTo>
                  <a:lnTo>
                    <a:pt x="128" y="106"/>
                  </a:lnTo>
                  <a:lnTo>
                    <a:pt x="124" y="108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285" y="3392057"/>
              <a:ext cx="862390" cy="740024"/>
            </a:xfrm>
            <a:prstGeom prst="rect">
              <a:avLst/>
            </a:prstGeom>
          </p:spPr>
        </p:pic>
        <p:sp>
          <p:nvSpPr>
            <p:cNvPr id="13" name="Freeform 224"/>
            <p:cNvSpPr>
              <a:spLocks noEditPoints="1"/>
            </p:cNvSpPr>
            <p:nvPr/>
          </p:nvSpPr>
          <p:spPr bwMode="auto">
            <a:xfrm>
              <a:off x="3255842" y="1087649"/>
              <a:ext cx="828310" cy="618737"/>
            </a:xfrm>
            <a:custGeom>
              <a:avLst/>
              <a:gdLst>
                <a:gd name="T0" fmla="*/ 110 w 166"/>
                <a:gd name="T1" fmla="*/ 34 h 124"/>
                <a:gd name="T2" fmla="*/ 120 w 166"/>
                <a:gd name="T3" fmla="*/ 48 h 124"/>
                <a:gd name="T4" fmla="*/ 122 w 166"/>
                <a:gd name="T5" fmla="*/ 36 h 124"/>
                <a:gd name="T6" fmla="*/ 126 w 166"/>
                <a:gd name="T7" fmla="*/ 38 h 124"/>
                <a:gd name="T8" fmla="*/ 132 w 166"/>
                <a:gd name="T9" fmla="*/ 34 h 124"/>
                <a:gd name="T10" fmla="*/ 142 w 166"/>
                <a:gd name="T11" fmla="*/ 34 h 124"/>
                <a:gd name="T12" fmla="*/ 148 w 166"/>
                <a:gd name="T13" fmla="*/ 46 h 124"/>
                <a:gd name="T14" fmla="*/ 166 w 166"/>
                <a:gd name="T15" fmla="*/ 72 h 124"/>
                <a:gd name="T16" fmla="*/ 148 w 166"/>
                <a:gd name="T17" fmla="*/ 124 h 124"/>
                <a:gd name="T18" fmla="*/ 92 w 166"/>
                <a:gd name="T19" fmla="*/ 124 h 124"/>
                <a:gd name="T20" fmla="*/ 70 w 166"/>
                <a:gd name="T21" fmla="*/ 72 h 124"/>
                <a:gd name="T22" fmla="*/ 96 w 166"/>
                <a:gd name="T23" fmla="*/ 60 h 124"/>
                <a:gd name="T24" fmla="*/ 104 w 166"/>
                <a:gd name="T25" fmla="*/ 34 h 124"/>
                <a:gd name="T26" fmla="*/ 40 w 166"/>
                <a:gd name="T27" fmla="*/ 64 h 124"/>
                <a:gd name="T28" fmla="*/ 64 w 166"/>
                <a:gd name="T29" fmla="*/ 86 h 124"/>
                <a:gd name="T30" fmla="*/ 56 w 166"/>
                <a:gd name="T31" fmla="*/ 124 h 124"/>
                <a:gd name="T32" fmla="*/ 50 w 166"/>
                <a:gd name="T33" fmla="*/ 98 h 124"/>
                <a:gd name="T34" fmla="*/ 36 w 166"/>
                <a:gd name="T35" fmla="*/ 100 h 124"/>
                <a:gd name="T36" fmla="*/ 22 w 166"/>
                <a:gd name="T37" fmla="*/ 112 h 124"/>
                <a:gd name="T38" fmla="*/ 30 w 166"/>
                <a:gd name="T39" fmla="*/ 124 h 124"/>
                <a:gd name="T40" fmla="*/ 16 w 166"/>
                <a:gd name="T41" fmla="*/ 120 h 124"/>
                <a:gd name="T42" fmla="*/ 14 w 166"/>
                <a:gd name="T43" fmla="*/ 100 h 124"/>
                <a:gd name="T44" fmla="*/ 0 w 166"/>
                <a:gd name="T45" fmla="*/ 92 h 124"/>
                <a:gd name="T46" fmla="*/ 10 w 166"/>
                <a:gd name="T47" fmla="*/ 92 h 124"/>
                <a:gd name="T48" fmla="*/ 32 w 166"/>
                <a:gd name="T49" fmla="*/ 42 h 124"/>
                <a:gd name="T50" fmla="*/ 34 w 166"/>
                <a:gd name="T51" fmla="*/ 74 h 124"/>
                <a:gd name="T52" fmla="*/ 42 w 166"/>
                <a:gd name="T53" fmla="*/ 80 h 124"/>
                <a:gd name="T54" fmla="*/ 26 w 166"/>
                <a:gd name="T55" fmla="*/ 4 h 124"/>
                <a:gd name="T56" fmla="*/ 36 w 166"/>
                <a:gd name="T57" fmla="*/ 20 h 124"/>
                <a:gd name="T58" fmla="*/ 30 w 166"/>
                <a:gd name="T59" fmla="*/ 30 h 124"/>
                <a:gd name="T60" fmla="*/ 20 w 166"/>
                <a:gd name="T61" fmla="*/ 36 h 124"/>
                <a:gd name="T62" fmla="*/ 4 w 166"/>
                <a:gd name="T63" fmla="*/ 26 h 124"/>
                <a:gd name="T64" fmla="*/ 4 w 166"/>
                <a:gd name="T65" fmla="*/ 14 h 124"/>
                <a:gd name="T66" fmla="*/ 20 w 166"/>
                <a:gd name="T67" fmla="*/ 4 h 124"/>
                <a:gd name="T68" fmla="*/ 112 w 166"/>
                <a:gd name="T69" fmla="*/ 24 h 124"/>
                <a:gd name="T70" fmla="*/ 110 w 166"/>
                <a:gd name="T71" fmla="*/ 16 h 124"/>
                <a:gd name="T72" fmla="*/ 110 w 166"/>
                <a:gd name="T73" fmla="*/ 16 h 124"/>
                <a:gd name="T74" fmla="*/ 110 w 166"/>
                <a:gd name="T75" fmla="*/ 8 h 124"/>
                <a:gd name="T76" fmla="*/ 116 w 166"/>
                <a:gd name="T77" fmla="*/ 0 h 124"/>
                <a:gd name="T78" fmla="*/ 132 w 166"/>
                <a:gd name="T79" fmla="*/ 2 h 124"/>
                <a:gd name="T80" fmla="*/ 136 w 166"/>
                <a:gd name="T81" fmla="*/ 16 h 124"/>
                <a:gd name="T82" fmla="*/ 136 w 166"/>
                <a:gd name="T83" fmla="*/ 16 h 124"/>
                <a:gd name="T84" fmla="*/ 136 w 166"/>
                <a:gd name="T85" fmla="*/ 20 h 124"/>
                <a:gd name="T86" fmla="*/ 134 w 166"/>
                <a:gd name="T87" fmla="*/ 24 h 124"/>
                <a:gd name="T88" fmla="*/ 124 w 166"/>
                <a:gd name="T89" fmla="*/ 32 h 124"/>
                <a:gd name="T90" fmla="*/ 122 w 166"/>
                <a:gd name="T91" fmla="*/ 32 h 124"/>
                <a:gd name="T92" fmla="*/ 112 w 166"/>
                <a:gd name="T9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" h="124">
                  <a:moveTo>
                    <a:pt x="104" y="34"/>
                  </a:moveTo>
                  <a:lnTo>
                    <a:pt x="104" y="34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4" y="34"/>
                  </a:lnTo>
                  <a:lnTo>
                    <a:pt x="120" y="4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2" y="36"/>
                  </a:lnTo>
                  <a:lnTo>
                    <a:pt x="126" y="36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4" y="38"/>
                  </a:lnTo>
                  <a:lnTo>
                    <a:pt x="148" y="46"/>
                  </a:lnTo>
                  <a:lnTo>
                    <a:pt x="150" y="60"/>
                  </a:lnTo>
                  <a:lnTo>
                    <a:pt x="166" y="60"/>
                  </a:lnTo>
                  <a:lnTo>
                    <a:pt x="166" y="72"/>
                  </a:lnTo>
                  <a:lnTo>
                    <a:pt x="160" y="72"/>
                  </a:lnTo>
                  <a:lnTo>
                    <a:pt x="160" y="124"/>
                  </a:lnTo>
                  <a:lnTo>
                    <a:pt x="148" y="124"/>
                  </a:lnTo>
                  <a:lnTo>
                    <a:pt x="148" y="72"/>
                  </a:lnTo>
                  <a:lnTo>
                    <a:pt x="92" y="72"/>
                  </a:lnTo>
                  <a:lnTo>
                    <a:pt x="92" y="124"/>
                  </a:lnTo>
                  <a:lnTo>
                    <a:pt x="80" y="124"/>
                  </a:lnTo>
                  <a:lnTo>
                    <a:pt x="80" y="72"/>
                  </a:lnTo>
                  <a:lnTo>
                    <a:pt x="70" y="72"/>
                  </a:lnTo>
                  <a:lnTo>
                    <a:pt x="70" y="60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8" y="46"/>
                  </a:lnTo>
                  <a:lnTo>
                    <a:pt x="100" y="40"/>
                  </a:lnTo>
                  <a:lnTo>
                    <a:pt x="104" y="34"/>
                  </a:lnTo>
                  <a:lnTo>
                    <a:pt x="104" y="34"/>
                  </a:lnTo>
                  <a:close/>
                  <a:moveTo>
                    <a:pt x="32" y="42"/>
                  </a:moveTo>
                  <a:lnTo>
                    <a:pt x="40" y="64"/>
                  </a:lnTo>
                  <a:lnTo>
                    <a:pt x="54" y="80"/>
                  </a:lnTo>
                  <a:lnTo>
                    <a:pt x="52" y="82"/>
                  </a:lnTo>
                  <a:lnTo>
                    <a:pt x="64" y="86"/>
                  </a:lnTo>
                  <a:lnTo>
                    <a:pt x="64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0" y="98"/>
                  </a:lnTo>
                  <a:lnTo>
                    <a:pt x="52" y="94"/>
                  </a:lnTo>
                  <a:lnTo>
                    <a:pt x="36" y="94"/>
                  </a:lnTo>
                  <a:lnTo>
                    <a:pt x="36" y="100"/>
                  </a:lnTo>
                  <a:lnTo>
                    <a:pt x="24" y="100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20"/>
                  </a:lnTo>
                  <a:lnTo>
                    <a:pt x="30" y="120"/>
                  </a:lnTo>
                  <a:lnTo>
                    <a:pt x="30" y="124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6" y="120"/>
                  </a:lnTo>
                  <a:lnTo>
                    <a:pt x="16" y="112"/>
                  </a:lnTo>
                  <a:lnTo>
                    <a:pt x="14" y="112"/>
                  </a:lnTo>
                  <a:lnTo>
                    <a:pt x="14" y="100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92"/>
                  </a:lnTo>
                  <a:lnTo>
                    <a:pt x="16" y="92"/>
                  </a:lnTo>
                  <a:lnTo>
                    <a:pt x="8" y="42"/>
                  </a:lnTo>
                  <a:lnTo>
                    <a:pt x="32" y="42"/>
                  </a:lnTo>
                  <a:lnTo>
                    <a:pt x="32" y="42"/>
                  </a:lnTo>
                  <a:close/>
                  <a:moveTo>
                    <a:pt x="42" y="80"/>
                  </a:moveTo>
                  <a:lnTo>
                    <a:pt x="34" y="74"/>
                  </a:lnTo>
                  <a:lnTo>
                    <a:pt x="34" y="78"/>
                  </a:lnTo>
                  <a:lnTo>
                    <a:pt x="42" y="80"/>
                  </a:lnTo>
                  <a:lnTo>
                    <a:pt x="42" y="80"/>
                  </a:lnTo>
                  <a:close/>
                  <a:moveTo>
                    <a:pt x="20" y="4"/>
                  </a:moveTo>
                  <a:lnTo>
                    <a:pt x="20" y="4"/>
                  </a:lnTo>
                  <a:lnTo>
                    <a:pt x="26" y="4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4" y="26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4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close/>
                  <a:moveTo>
                    <a:pt x="112" y="24"/>
                  </a:moveTo>
                  <a:lnTo>
                    <a:pt x="112" y="24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8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6" y="0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0" y="30"/>
                  </a:lnTo>
                  <a:lnTo>
                    <a:pt x="126" y="32"/>
                  </a:lnTo>
                  <a:lnTo>
                    <a:pt x="124" y="32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1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>
              <a:spLocks noEditPoints="1"/>
            </p:cNvSpPr>
            <p:nvPr/>
          </p:nvSpPr>
          <p:spPr bwMode="auto">
            <a:xfrm>
              <a:off x="7936542" y="1052737"/>
              <a:ext cx="664918" cy="686368"/>
            </a:xfrm>
            <a:custGeom>
              <a:avLst/>
              <a:gdLst>
                <a:gd name="T0" fmla="*/ 130 w 186"/>
                <a:gd name="T1" fmla="*/ 28 h 192"/>
                <a:gd name="T2" fmla="*/ 130 w 186"/>
                <a:gd name="T3" fmla="*/ 26 h 192"/>
                <a:gd name="T4" fmla="*/ 130 w 186"/>
                <a:gd name="T5" fmla="*/ 18 h 192"/>
                <a:gd name="T6" fmla="*/ 128 w 186"/>
                <a:gd name="T7" fmla="*/ 18 h 192"/>
                <a:gd name="T8" fmla="*/ 124 w 186"/>
                <a:gd name="T9" fmla="*/ 18 h 192"/>
                <a:gd name="T10" fmla="*/ 124 w 186"/>
                <a:gd name="T11" fmla="*/ 22 h 192"/>
                <a:gd name="T12" fmla="*/ 126 w 186"/>
                <a:gd name="T13" fmla="*/ 30 h 192"/>
                <a:gd name="T14" fmla="*/ 136 w 186"/>
                <a:gd name="T15" fmla="*/ 36 h 192"/>
                <a:gd name="T16" fmla="*/ 146 w 186"/>
                <a:gd name="T17" fmla="*/ 44 h 192"/>
                <a:gd name="T18" fmla="*/ 150 w 186"/>
                <a:gd name="T19" fmla="*/ 50 h 192"/>
                <a:gd name="T20" fmla="*/ 152 w 186"/>
                <a:gd name="T21" fmla="*/ 60 h 192"/>
                <a:gd name="T22" fmla="*/ 150 w 186"/>
                <a:gd name="T23" fmla="*/ 70 h 192"/>
                <a:gd name="T24" fmla="*/ 148 w 186"/>
                <a:gd name="T25" fmla="*/ 76 h 192"/>
                <a:gd name="T26" fmla="*/ 142 w 186"/>
                <a:gd name="T27" fmla="*/ 80 h 192"/>
                <a:gd name="T28" fmla="*/ 108 w 186"/>
                <a:gd name="T29" fmla="*/ 76 h 192"/>
                <a:gd name="T30" fmla="*/ 106 w 186"/>
                <a:gd name="T31" fmla="*/ 70 h 192"/>
                <a:gd name="T32" fmla="*/ 104 w 186"/>
                <a:gd name="T33" fmla="*/ 56 h 192"/>
                <a:gd name="T34" fmla="*/ 124 w 186"/>
                <a:gd name="T35" fmla="*/ 60 h 192"/>
                <a:gd name="T36" fmla="*/ 124 w 186"/>
                <a:gd name="T37" fmla="*/ 70 h 192"/>
                <a:gd name="T38" fmla="*/ 124 w 186"/>
                <a:gd name="T39" fmla="*/ 72 h 192"/>
                <a:gd name="T40" fmla="*/ 126 w 186"/>
                <a:gd name="T41" fmla="*/ 72 h 192"/>
                <a:gd name="T42" fmla="*/ 130 w 186"/>
                <a:gd name="T43" fmla="*/ 70 h 192"/>
                <a:gd name="T44" fmla="*/ 130 w 186"/>
                <a:gd name="T45" fmla="*/ 68 h 192"/>
                <a:gd name="T46" fmla="*/ 130 w 186"/>
                <a:gd name="T47" fmla="*/ 58 h 192"/>
                <a:gd name="T48" fmla="*/ 124 w 186"/>
                <a:gd name="T49" fmla="*/ 52 h 192"/>
                <a:gd name="T50" fmla="*/ 112 w 186"/>
                <a:gd name="T51" fmla="*/ 44 h 192"/>
                <a:gd name="T52" fmla="*/ 106 w 186"/>
                <a:gd name="T53" fmla="*/ 36 h 192"/>
                <a:gd name="T54" fmla="*/ 104 w 186"/>
                <a:gd name="T55" fmla="*/ 32 h 192"/>
                <a:gd name="T56" fmla="*/ 104 w 186"/>
                <a:gd name="T57" fmla="*/ 26 h 192"/>
                <a:gd name="T58" fmla="*/ 108 w 186"/>
                <a:gd name="T59" fmla="*/ 12 h 192"/>
                <a:gd name="T60" fmla="*/ 114 w 186"/>
                <a:gd name="T61" fmla="*/ 8 h 192"/>
                <a:gd name="T62" fmla="*/ 124 w 186"/>
                <a:gd name="T63" fmla="*/ 0 h 192"/>
                <a:gd name="T64" fmla="*/ 132 w 186"/>
                <a:gd name="T65" fmla="*/ 6 h 192"/>
                <a:gd name="T66" fmla="*/ 140 w 186"/>
                <a:gd name="T67" fmla="*/ 8 h 192"/>
                <a:gd name="T68" fmla="*/ 146 w 186"/>
                <a:gd name="T69" fmla="*/ 12 h 192"/>
                <a:gd name="T70" fmla="*/ 150 w 186"/>
                <a:gd name="T71" fmla="*/ 26 h 192"/>
                <a:gd name="T72" fmla="*/ 150 w 186"/>
                <a:gd name="T73" fmla="*/ 28 h 192"/>
                <a:gd name="T74" fmla="*/ 0 w 186"/>
                <a:gd name="T75" fmla="*/ 118 h 192"/>
                <a:gd name="T76" fmla="*/ 70 w 186"/>
                <a:gd name="T77" fmla="*/ 176 h 192"/>
                <a:gd name="T78" fmla="*/ 72 w 186"/>
                <a:gd name="T79" fmla="*/ 150 h 192"/>
                <a:gd name="T80" fmla="*/ 104 w 186"/>
                <a:gd name="T81" fmla="*/ 152 h 192"/>
                <a:gd name="T82" fmla="*/ 130 w 186"/>
                <a:gd name="T83" fmla="*/ 150 h 192"/>
                <a:gd name="T84" fmla="*/ 142 w 186"/>
                <a:gd name="T85" fmla="*/ 144 h 192"/>
                <a:gd name="T86" fmla="*/ 178 w 186"/>
                <a:gd name="T87" fmla="*/ 116 h 192"/>
                <a:gd name="T88" fmla="*/ 186 w 186"/>
                <a:gd name="T89" fmla="*/ 106 h 192"/>
                <a:gd name="T90" fmla="*/ 186 w 186"/>
                <a:gd name="T91" fmla="*/ 102 h 192"/>
                <a:gd name="T92" fmla="*/ 180 w 186"/>
                <a:gd name="T93" fmla="*/ 96 h 192"/>
                <a:gd name="T94" fmla="*/ 164 w 186"/>
                <a:gd name="T95" fmla="*/ 106 h 192"/>
                <a:gd name="T96" fmla="*/ 138 w 186"/>
                <a:gd name="T97" fmla="*/ 118 h 192"/>
                <a:gd name="T98" fmla="*/ 124 w 186"/>
                <a:gd name="T99" fmla="*/ 120 h 192"/>
                <a:gd name="T100" fmla="*/ 104 w 186"/>
                <a:gd name="T101" fmla="*/ 112 h 192"/>
                <a:gd name="T102" fmla="*/ 100 w 186"/>
                <a:gd name="T103" fmla="*/ 104 h 192"/>
                <a:gd name="T104" fmla="*/ 104 w 186"/>
                <a:gd name="T105" fmla="*/ 104 h 192"/>
                <a:gd name="T106" fmla="*/ 140 w 186"/>
                <a:gd name="T107" fmla="*/ 102 h 192"/>
                <a:gd name="T108" fmla="*/ 144 w 186"/>
                <a:gd name="T109" fmla="*/ 100 h 192"/>
                <a:gd name="T110" fmla="*/ 146 w 186"/>
                <a:gd name="T111" fmla="*/ 90 h 192"/>
                <a:gd name="T112" fmla="*/ 144 w 186"/>
                <a:gd name="T113" fmla="*/ 88 h 192"/>
                <a:gd name="T114" fmla="*/ 106 w 186"/>
                <a:gd name="T115" fmla="*/ 82 h 192"/>
                <a:gd name="T116" fmla="*/ 82 w 186"/>
                <a:gd name="T117" fmla="*/ 84 h 192"/>
                <a:gd name="T118" fmla="*/ 62 w 186"/>
                <a:gd name="T119" fmla="*/ 92 h 192"/>
                <a:gd name="T120" fmla="*/ 54 w 186"/>
                <a:gd name="T121" fmla="*/ 100 h 192"/>
                <a:gd name="T122" fmla="*/ 32 w 186"/>
                <a:gd name="T123" fmla="*/ 10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2">
                  <a:moveTo>
                    <a:pt x="150" y="28"/>
                  </a:moveTo>
                  <a:lnTo>
                    <a:pt x="130" y="28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26" y="78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6" y="70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24" y="56"/>
                  </a:lnTo>
                  <a:lnTo>
                    <a:pt x="124" y="6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4" y="52"/>
                  </a:lnTo>
                  <a:lnTo>
                    <a:pt x="124" y="52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4" y="32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18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14" y="8"/>
                  </a:lnTo>
                  <a:lnTo>
                    <a:pt x="124" y="6"/>
                  </a:lnTo>
                  <a:lnTo>
                    <a:pt x="124" y="0"/>
                  </a:lnTo>
                  <a:lnTo>
                    <a:pt x="132" y="0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40" y="8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50" y="1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0" y="28"/>
                  </a:lnTo>
                  <a:lnTo>
                    <a:pt x="150" y="28"/>
                  </a:lnTo>
                  <a:close/>
                  <a:moveTo>
                    <a:pt x="0" y="118"/>
                  </a:moveTo>
                  <a:lnTo>
                    <a:pt x="38" y="192"/>
                  </a:lnTo>
                  <a:lnTo>
                    <a:pt x="70" y="176"/>
                  </a:lnTo>
                  <a:lnTo>
                    <a:pt x="62" y="162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104" y="152"/>
                  </a:lnTo>
                  <a:lnTo>
                    <a:pt x="116" y="152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42" y="144"/>
                  </a:lnTo>
                  <a:lnTo>
                    <a:pt x="162" y="130"/>
                  </a:lnTo>
                  <a:lnTo>
                    <a:pt x="178" y="116"/>
                  </a:lnTo>
                  <a:lnTo>
                    <a:pt x="184" y="110"/>
                  </a:lnTo>
                  <a:lnTo>
                    <a:pt x="186" y="106"/>
                  </a:lnTo>
                  <a:lnTo>
                    <a:pt x="186" y="106"/>
                  </a:lnTo>
                  <a:lnTo>
                    <a:pt x="186" y="102"/>
                  </a:lnTo>
                  <a:lnTo>
                    <a:pt x="182" y="10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64" y="106"/>
                  </a:lnTo>
                  <a:lnTo>
                    <a:pt x="152" y="112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24" y="120"/>
                  </a:lnTo>
                  <a:lnTo>
                    <a:pt x="112" y="118"/>
                  </a:lnTo>
                  <a:lnTo>
                    <a:pt x="104" y="112"/>
                  </a:lnTo>
                  <a:lnTo>
                    <a:pt x="102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104" y="104"/>
                  </a:lnTo>
                  <a:lnTo>
                    <a:pt x="116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4" y="100"/>
                  </a:lnTo>
                  <a:lnTo>
                    <a:pt x="146" y="96"/>
                  </a:lnTo>
                  <a:lnTo>
                    <a:pt x="146" y="90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20" y="84"/>
                  </a:lnTo>
                  <a:lnTo>
                    <a:pt x="106" y="82"/>
                  </a:lnTo>
                  <a:lnTo>
                    <a:pt x="94" y="82"/>
                  </a:lnTo>
                  <a:lnTo>
                    <a:pt x="82" y="84"/>
                  </a:lnTo>
                  <a:lnTo>
                    <a:pt x="72" y="86"/>
                  </a:lnTo>
                  <a:lnTo>
                    <a:pt x="62" y="92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36" y="112"/>
                  </a:lnTo>
                  <a:lnTo>
                    <a:pt x="32" y="102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 48"/>
            <p:cNvGrpSpPr/>
            <p:nvPr/>
          </p:nvGrpSpPr>
          <p:grpSpPr>
            <a:xfrm>
              <a:off x="9806748" y="3347288"/>
              <a:ext cx="698679" cy="739183"/>
              <a:chOff x="9260043" y="1514597"/>
              <a:chExt cx="684135" cy="723796"/>
            </a:xfrm>
            <a:solidFill>
              <a:schemeClr val="bg1"/>
            </a:solidFill>
          </p:grpSpPr>
          <p:sp>
            <p:nvSpPr>
              <p:cNvPr id="16" name="Freeform 150"/>
              <p:cNvSpPr>
                <a:spLocks noEditPoints="1"/>
              </p:cNvSpPr>
              <p:nvPr/>
            </p:nvSpPr>
            <p:spPr bwMode="auto">
              <a:xfrm>
                <a:off x="9289788" y="1574087"/>
                <a:ext cx="614730" cy="406515"/>
              </a:xfrm>
              <a:custGeom>
                <a:avLst/>
                <a:gdLst>
                  <a:gd name="T0" fmla="*/ 4 w 124"/>
                  <a:gd name="T1" fmla="*/ 0 h 82"/>
                  <a:gd name="T2" fmla="*/ 122 w 124"/>
                  <a:gd name="T3" fmla="*/ 0 h 82"/>
                  <a:gd name="T4" fmla="*/ 124 w 124"/>
                  <a:gd name="T5" fmla="*/ 0 h 82"/>
                  <a:gd name="T6" fmla="*/ 124 w 124"/>
                  <a:gd name="T7" fmla="*/ 2 h 82"/>
                  <a:gd name="T8" fmla="*/ 124 w 124"/>
                  <a:gd name="T9" fmla="*/ 80 h 82"/>
                  <a:gd name="T10" fmla="*/ 124 w 124"/>
                  <a:gd name="T11" fmla="*/ 82 h 82"/>
                  <a:gd name="T12" fmla="*/ 122 w 124"/>
                  <a:gd name="T13" fmla="*/ 82 h 82"/>
                  <a:gd name="T14" fmla="*/ 4 w 124"/>
                  <a:gd name="T15" fmla="*/ 82 h 82"/>
                  <a:gd name="T16" fmla="*/ 0 w 124"/>
                  <a:gd name="T17" fmla="*/ 82 h 82"/>
                  <a:gd name="T18" fmla="*/ 0 w 124"/>
                  <a:gd name="T19" fmla="*/ 80 h 82"/>
                  <a:gd name="T20" fmla="*/ 0 w 124"/>
                  <a:gd name="T21" fmla="*/ 2 h 82"/>
                  <a:gd name="T22" fmla="*/ 0 w 124"/>
                  <a:gd name="T23" fmla="*/ 0 h 82"/>
                  <a:gd name="T24" fmla="*/ 4 w 124"/>
                  <a:gd name="T25" fmla="*/ 0 h 82"/>
                  <a:gd name="T26" fmla="*/ 4 w 124"/>
                  <a:gd name="T27" fmla="*/ 0 h 82"/>
                  <a:gd name="T28" fmla="*/ 118 w 124"/>
                  <a:gd name="T29" fmla="*/ 6 h 82"/>
                  <a:gd name="T30" fmla="*/ 8 w 124"/>
                  <a:gd name="T31" fmla="*/ 6 h 82"/>
                  <a:gd name="T32" fmla="*/ 8 w 124"/>
                  <a:gd name="T33" fmla="*/ 76 h 82"/>
                  <a:gd name="T34" fmla="*/ 118 w 124"/>
                  <a:gd name="T35" fmla="*/ 76 h 82"/>
                  <a:gd name="T36" fmla="*/ 118 w 124"/>
                  <a:gd name="T37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2">
                    <a:moveTo>
                      <a:pt x="4" y="0"/>
                    </a:moveTo>
                    <a:lnTo>
                      <a:pt x="122" y="0"/>
                    </a:lnTo>
                    <a:lnTo>
                      <a:pt x="124" y="0"/>
                    </a:lnTo>
                    <a:lnTo>
                      <a:pt x="124" y="2"/>
                    </a:lnTo>
                    <a:lnTo>
                      <a:pt x="124" y="80"/>
                    </a:lnTo>
                    <a:lnTo>
                      <a:pt x="124" y="82"/>
                    </a:lnTo>
                    <a:lnTo>
                      <a:pt x="122" y="82"/>
                    </a:lnTo>
                    <a:lnTo>
                      <a:pt x="4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  <a:moveTo>
                      <a:pt x="118" y="6"/>
                    </a:moveTo>
                    <a:lnTo>
                      <a:pt x="8" y="6"/>
                    </a:lnTo>
                    <a:lnTo>
                      <a:pt x="8" y="76"/>
                    </a:lnTo>
                    <a:lnTo>
                      <a:pt x="118" y="76"/>
                    </a:lnTo>
                    <a:lnTo>
                      <a:pt x="11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151"/>
              <p:cNvSpPr>
                <a:spLocks noChangeArrowheads="1"/>
              </p:cNvSpPr>
              <p:nvPr/>
            </p:nvSpPr>
            <p:spPr bwMode="auto">
              <a:xfrm>
                <a:off x="9260043" y="1950857"/>
                <a:ext cx="684135" cy="793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Rectangle 152"/>
              <p:cNvSpPr>
                <a:spLocks noChangeArrowheads="1"/>
              </p:cNvSpPr>
              <p:nvPr/>
            </p:nvSpPr>
            <p:spPr bwMode="auto">
              <a:xfrm>
                <a:off x="9260043" y="1514597"/>
                <a:ext cx="684135" cy="892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53"/>
              <p:cNvSpPr>
                <a:spLocks noChangeArrowheads="1"/>
              </p:cNvSpPr>
              <p:nvPr/>
            </p:nvSpPr>
            <p:spPr bwMode="auto">
              <a:xfrm>
                <a:off x="9527748" y="1990518"/>
                <a:ext cx="148726" cy="2082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154"/>
              <p:cNvSpPr>
                <a:spLocks noChangeArrowheads="1"/>
              </p:cNvSpPr>
              <p:nvPr/>
            </p:nvSpPr>
            <p:spPr bwMode="auto">
              <a:xfrm>
                <a:off x="9398854" y="2168988"/>
                <a:ext cx="406515" cy="694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55"/>
              <p:cNvSpPr>
                <a:spLocks noEditPoints="1"/>
              </p:cNvSpPr>
              <p:nvPr/>
            </p:nvSpPr>
            <p:spPr bwMode="auto">
              <a:xfrm>
                <a:off x="9369108" y="1673237"/>
                <a:ext cx="456091" cy="237960"/>
              </a:xfrm>
              <a:custGeom>
                <a:avLst/>
                <a:gdLst>
                  <a:gd name="T0" fmla="*/ 0 w 92"/>
                  <a:gd name="T1" fmla="*/ 48 h 48"/>
                  <a:gd name="T2" fmla="*/ 8 w 92"/>
                  <a:gd name="T3" fmla="*/ 48 h 48"/>
                  <a:gd name="T4" fmla="*/ 8 w 92"/>
                  <a:gd name="T5" fmla="*/ 32 h 48"/>
                  <a:gd name="T6" fmla="*/ 0 w 92"/>
                  <a:gd name="T7" fmla="*/ 32 h 48"/>
                  <a:gd name="T8" fmla="*/ 0 w 92"/>
                  <a:gd name="T9" fmla="*/ 48 h 48"/>
                  <a:gd name="T10" fmla="*/ 0 w 92"/>
                  <a:gd name="T11" fmla="*/ 48 h 48"/>
                  <a:gd name="T12" fmla="*/ 84 w 92"/>
                  <a:gd name="T13" fmla="*/ 48 h 48"/>
                  <a:gd name="T14" fmla="*/ 92 w 92"/>
                  <a:gd name="T15" fmla="*/ 48 h 48"/>
                  <a:gd name="T16" fmla="*/ 92 w 92"/>
                  <a:gd name="T17" fmla="*/ 0 h 48"/>
                  <a:gd name="T18" fmla="*/ 84 w 92"/>
                  <a:gd name="T19" fmla="*/ 0 h 48"/>
                  <a:gd name="T20" fmla="*/ 84 w 92"/>
                  <a:gd name="T21" fmla="*/ 48 h 48"/>
                  <a:gd name="T22" fmla="*/ 84 w 92"/>
                  <a:gd name="T23" fmla="*/ 48 h 48"/>
                  <a:gd name="T24" fmla="*/ 72 w 92"/>
                  <a:gd name="T25" fmla="*/ 48 h 48"/>
                  <a:gd name="T26" fmla="*/ 80 w 92"/>
                  <a:gd name="T27" fmla="*/ 48 h 48"/>
                  <a:gd name="T28" fmla="*/ 80 w 92"/>
                  <a:gd name="T29" fmla="*/ 16 h 48"/>
                  <a:gd name="T30" fmla="*/ 72 w 92"/>
                  <a:gd name="T31" fmla="*/ 16 h 48"/>
                  <a:gd name="T32" fmla="*/ 72 w 92"/>
                  <a:gd name="T33" fmla="*/ 48 h 48"/>
                  <a:gd name="T34" fmla="*/ 72 w 92"/>
                  <a:gd name="T35" fmla="*/ 48 h 48"/>
                  <a:gd name="T36" fmla="*/ 60 w 92"/>
                  <a:gd name="T37" fmla="*/ 48 h 48"/>
                  <a:gd name="T38" fmla="*/ 68 w 92"/>
                  <a:gd name="T39" fmla="*/ 48 h 48"/>
                  <a:gd name="T40" fmla="*/ 68 w 92"/>
                  <a:gd name="T41" fmla="*/ 20 h 48"/>
                  <a:gd name="T42" fmla="*/ 60 w 92"/>
                  <a:gd name="T43" fmla="*/ 20 h 48"/>
                  <a:gd name="T44" fmla="*/ 60 w 92"/>
                  <a:gd name="T45" fmla="*/ 48 h 48"/>
                  <a:gd name="T46" fmla="*/ 60 w 92"/>
                  <a:gd name="T47" fmla="*/ 48 h 48"/>
                  <a:gd name="T48" fmla="*/ 48 w 92"/>
                  <a:gd name="T49" fmla="*/ 48 h 48"/>
                  <a:gd name="T50" fmla="*/ 56 w 92"/>
                  <a:gd name="T51" fmla="*/ 48 h 48"/>
                  <a:gd name="T52" fmla="*/ 56 w 92"/>
                  <a:gd name="T53" fmla="*/ 14 h 48"/>
                  <a:gd name="T54" fmla="*/ 48 w 92"/>
                  <a:gd name="T55" fmla="*/ 14 h 48"/>
                  <a:gd name="T56" fmla="*/ 48 w 92"/>
                  <a:gd name="T57" fmla="*/ 48 h 48"/>
                  <a:gd name="T58" fmla="*/ 48 w 92"/>
                  <a:gd name="T59" fmla="*/ 48 h 48"/>
                  <a:gd name="T60" fmla="*/ 36 w 92"/>
                  <a:gd name="T61" fmla="*/ 48 h 48"/>
                  <a:gd name="T62" fmla="*/ 44 w 92"/>
                  <a:gd name="T63" fmla="*/ 48 h 48"/>
                  <a:gd name="T64" fmla="*/ 44 w 92"/>
                  <a:gd name="T65" fmla="*/ 24 h 48"/>
                  <a:gd name="T66" fmla="*/ 36 w 92"/>
                  <a:gd name="T67" fmla="*/ 24 h 48"/>
                  <a:gd name="T68" fmla="*/ 36 w 92"/>
                  <a:gd name="T69" fmla="*/ 48 h 48"/>
                  <a:gd name="T70" fmla="*/ 36 w 92"/>
                  <a:gd name="T71" fmla="*/ 48 h 48"/>
                  <a:gd name="T72" fmla="*/ 24 w 92"/>
                  <a:gd name="T73" fmla="*/ 48 h 48"/>
                  <a:gd name="T74" fmla="*/ 32 w 92"/>
                  <a:gd name="T75" fmla="*/ 48 h 48"/>
                  <a:gd name="T76" fmla="*/ 32 w 92"/>
                  <a:gd name="T77" fmla="*/ 18 h 48"/>
                  <a:gd name="T78" fmla="*/ 24 w 92"/>
                  <a:gd name="T79" fmla="*/ 18 h 48"/>
                  <a:gd name="T80" fmla="*/ 24 w 92"/>
                  <a:gd name="T81" fmla="*/ 48 h 48"/>
                  <a:gd name="T82" fmla="*/ 24 w 92"/>
                  <a:gd name="T83" fmla="*/ 48 h 48"/>
                  <a:gd name="T84" fmla="*/ 12 w 92"/>
                  <a:gd name="T85" fmla="*/ 48 h 48"/>
                  <a:gd name="T86" fmla="*/ 20 w 92"/>
                  <a:gd name="T87" fmla="*/ 48 h 48"/>
                  <a:gd name="T88" fmla="*/ 20 w 92"/>
                  <a:gd name="T89" fmla="*/ 24 h 48"/>
                  <a:gd name="T90" fmla="*/ 12 w 92"/>
                  <a:gd name="T91" fmla="*/ 24 h 48"/>
                  <a:gd name="T92" fmla="*/ 12 w 92"/>
                  <a:gd name="T9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2" h="48">
                    <a:moveTo>
                      <a:pt x="0" y="48"/>
                    </a:moveTo>
                    <a:lnTo>
                      <a:pt x="8" y="48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  <a:moveTo>
                      <a:pt x="84" y="48"/>
                    </a:moveTo>
                    <a:lnTo>
                      <a:pt x="92" y="48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84" y="48"/>
                    </a:lnTo>
                    <a:lnTo>
                      <a:pt x="84" y="48"/>
                    </a:lnTo>
                    <a:close/>
                    <a:moveTo>
                      <a:pt x="72" y="48"/>
                    </a:moveTo>
                    <a:lnTo>
                      <a:pt x="80" y="48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48"/>
                    </a:lnTo>
                    <a:lnTo>
                      <a:pt x="72" y="48"/>
                    </a:lnTo>
                    <a:close/>
                    <a:moveTo>
                      <a:pt x="60" y="48"/>
                    </a:moveTo>
                    <a:lnTo>
                      <a:pt x="68" y="48"/>
                    </a:lnTo>
                    <a:lnTo>
                      <a:pt x="68" y="20"/>
                    </a:lnTo>
                    <a:lnTo>
                      <a:pt x="60" y="20"/>
                    </a:lnTo>
                    <a:lnTo>
                      <a:pt x="60" y="48"/>
                    </a:lnTo>
                    <a:lnTo>
                      <a:pt x="60" y="48"/>
                    </a:lnTo>
                    <a:close/>
                    <a:moveTo>
                      <a:pt x="48" y="48"/>
                    </a:moveTo>
                    <a:lnTo>
                      <a:pt x="56" y="48"/>
                    </a:lnTo>
                    <a:lnTo>
                      <a:pt x="56" y="14"/>
                    </a:lnTo>
                    <a:lnTo>
                      <a:pt x="48" y="14"/>
                    </a:lnTo>
                    <a:lnTo>
                      <a:pt x="48" y="48"/>
                    </a:lnTo>
                    <a:lnTo>
                      <a:pt x="48" y="48"/>
                    </a:lnTo>
                    <a:close/>
                    <a:moveTo>
                      <a:pt x="36" y="48"/>
                    </a:moveTo>
                    <a:lnTo>
                      <a:pt x="44" y="48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6" y="48"/>
                    </a:lnTo>
                    <a:lnTo>
                      <a:pt x="36" y="48"/>
                    </a:lnTo>
                    <a:close/>
                    <a:moveTo>
                      <a:pt x="24" y="48"/>
                    </a:moveTo>
                    <a:lnTo>
                      <a:pt x="32" y="48"/>
                    </a:lnTo>
                    <a:lnTo>
                      <a:pt x="32" y="18"/>
                    </a:lnTo>
                    <a:lnTo>
                      <a:pt x="24" y="18"/>
                    </a:lnTo>
                    <a:lnTo>
                      <a:pt x="24" y="48"/>
                    </a:lnTo>
                    <a:lnTo>
                      <a:pt x="24" y="48"/>
                    </a:lnTo>
                    <a:close/>
                    <a:moveTo>
                      <a:pt x="12" y="48"/>
                    </a:moveTo>
                    <a:lnTo>
                      <a:pt x="20" y="48"/>
                    </a:lnTo>
                    <a:lnTo>
                      <a:pt x="20" y="24"/>
                    </a:lnTo>
                    <a:lnTo>
                      <a:pt x="12" y="24"/>
                    </a:lnTo>
                    <a:lnTo>
                      <a:pt x="1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4799856" y="333640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EC3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为应用场景、产业需求提供“一站式”软硬件整体解决方案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991544" y="1196752"/>
            <a:ext cx="8409412" cy="5202631"/>
            <a:chOff x="1757285" y="1052736"/>
            <a:chExt cx="8758607" cy="5418667"/>
          </a:xfrm>
        </p:grpSpPr>
        <p:graphicFrame>
          <p:nvGraphicFramePr>
            <p:cNvPr id="49" name="图示 48"/>
            <p:cNvGraphicFramePr/>
            <p:nvPr/>
          </p:nvGraphicFramePr>
          <p:xfrm>
            <a:off x="2387892" y="105273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842" y="5594737"/>
              <a:ext cx="711927" cy="711927"/>
            </a:xfrm>
            <a:prstGeom prst="rect">
              <a:avLst/>
            </a:prstGeom>
          </p:spPr>
        </p:pic>
        <p:sp>
          <p:nvSpPr>
            <p:cNvPr id="24" name="Freeform 147"/>
            <p:cNvSpPr>
              <a:spLocks noEditPoints="1"/>
            </p:cNvSpPr>
            <p:nvPr/>
          </p:nvSpPr>
          <p:spPr bwMode="auto">
            <a:xfrm>
              <a:off x="8011541" y="5706353"/>
              <a:ext cx="861736" cy="671247"/>
            </a:xfrm>
            <a:custGeom>
              <a:avLst/>
              <a:gdLst>
                <a:gd name="T0" fmla="*/ 10 w 190"/>
                <a:gd name="T1" fmla="*/ 122 h 148"/>
                <a:gd name="T2" fmla="*/ 10 w 190"/>
                <a:gd name="T3" fmla="*/ 10 h 148"/>
                <a:gd name="T4" fmla="*/ 86 w 190"/>
                <a:gd name="T5" fmla="*/ 10 h 148"/>
                <a:gd name="T6" fmla="*/ 66 w 190"/>
                <a:gd name="T7" fmla="*/ 42 h 148"/>
                <a:gd name="T8" fmla="*/ 70 w 190"/>
                <a:gd name="T9" fmla="*/ 72 h 148"/>
                <a:gd name="T10" fmla="*/ 90 w 190"/>
                <a:gd name="T11" fmla="*/ 94 h 148"/>
                <a:gd name="T12" fmla="*/ 116 w 190"/>
                <a:gd name="T13" fmla="*/ 102 h 148"/>
                <a:gd name="T14" fmla="*/ 144 w 190"/>
                <a:gd name="T15" fmla="*/ 102 h 148"/>
                <a:gd name="T16" fmla="*/ 140 w 190"/>
                <a:gd name="T17" fmla="*/ 112 h 148"/>
                <a:gd name="T18" fmla="*/ 174 w 190"/>
                <a:gd name="T19" fmla="*/ 146 h 148"/>
                <a:gd name="T20" fmla="*/ 188 w 190"/>
                <a:gd name="T21" fmla="*/ 128 h 148"/>
                <a:gd name="T22" fmla="*/ 154 w 190"/>
                <a:gd name="T23" fmla="*/ 94 h 148"/>
                <a:gd name="T24" fmla="*/ 156 w 190"/>
                <a:gd name="T25" fmla="*/ 82 h 148"/>
                <a:gd name="T26" fmla="*/ 166 w 190"/>
                <a:gd name="T27" fmla="*/ 60 h 148"/>
                <a:gd name="T28" fmla="*/ 158 w 190"/>
                <a:gd name="T29" fmla="*/ 22 h 148"/>
                <a:gd name="T30" fmla="*/ 134 w 190"/>
                <a:gd name="T31" fmla="*/ 4 h 148"/>
                <a:gd name="T32" fmla="*/ 106 w 190"/>
                <a:gd name="T33" fmla="*/ 2 h 148"/>
                <a:gd name="T34" fmla="*/ 122 w 190"/>
                <a:gd name="T35" fmla="*/ 18 h 148"/>
                <a:gd name="T36" fmla="*/ 102 w 190"/>
                <a:gd name="T37" fmla="*/ 20 h 148"/>
                <a:gd name="T38" fmla="*/ 86 w 190"/>
                <a:gd name="T39" fmla="*/ 34 h 148"/>
                <a:gd name="T40" fmla="*/ 82 w 190"/>
                <a:gd name="T41" fmla="*/ 52 h 148"/>
                <a:gd name="T42" fmla="*/ 88 w 190"/>
                <a:gd name="T43" fmla="*/ 72 h 148"/>
                <a:gd name="T44" fmla="*/ 110 w 190"/>
                <a:gd name="T45" fmla="*/ 84 h 148"/>
                <a:gd name="T46" fmla="*/ 130 w 190"/>
                <a:gd name="T47" fmla="*/ 82 h 148"/>
                <a:gd name="T48" fmla="*/ 146 w 190"/>
                <a:gd name="T49" fmla="*/ 70 h 148"/>
                <a:gd name="T50" fmla="*/ 150 w 190"/>
                <a:gd name="T51" fmla="*/ 50 h 148"/>
                <a:gd name="T52" fmla="*/ 144 w 190"/>
                <a:gd name="T53" fmla="*/ 32 h 148"/>
                <a:gd name="T54" fmla="*/ 122 w 190"/>
                <a:gd name="T55" fmla="*/ 18 h 148"/>
                <a:gd name="T56" fmla="*/ 108 w 190"/>
                <a:gd name="T57" fmla="*/ 38 h 148"/>
                <a:gd name="T58" fmla="*/ 86 w 190"/>
                <a:gd name="T59" fmla="*/ 50 h 148"/>
                <a:gd name="T60" fmla="*/ 102 w 190"/>
                <a:gd name="T61" fmla="*/ 46 h 148"/>
                <a:gd name="T62" fmla="*/ 146 w 190"/>
                <a:gd name="T63" fmla="*/ 48 h 148"/>
                <a:gd name="T64" fmla="*/ 140 w 190"/>
                <a:gd name="T65" fmla="*/ 70 h 148"/>
                <a:gd name="T66" fmla="*/ 132 w 190"/>
                <a:gd name="T67" fmla="*/ 76 h 148"/>
                <a:gd name="T68" fmla="*/ 122 w 190"/>
                <a:gd name="T69" fmla="*/ 68 h 148"/>
                <a:gd name="T70" fmla="*/ 116 w 190"/>
                <a:gd name="T71" fmla="*/ 82 h 148"/>
                <a:gd name="T72" fmla="*/ 104 w 190"/>
                <a:gd name="T73" fmla="*/ 78 h 148"/>
                <a:gd name="T74" fmla="*/ 96 w 190"/>
                <a:gd name="T75" fmla="*/ 74 h 148"/>
                <a:gd name="T76" fmla="*/ 34 w 190"/>
                <a:gd name="T77" fmla="*/ 110 h 148"/>
                <a:gd name="T78" fmla="*/ 36 w 190"/>
                <a:gd name="T79" fmla="*/ 68 h 148"/>
                <a:gd name="T80" fmla="*/ 14 w 190"/>
                <a:gd name="T81" fmla="*/ 68 h 148"/>
                <a:gd name="T82" fmla="*/ 46 w 190"/>
                <a:gd name="T83" fmla="*/ 72 h 148"/>
                <a:gd name="T84" fmla="*/ 60 w 190"/>
                <a:gd name="T85" fmla="*/ 56 h 148"/>
                <a:gd name="T86" fmla="*/ 36 w 190"/>
                <a:gd name="T87" fmla="*/ 54 h 148"/>
                <a:gd name="T88" fmla="*/ 26 w 190"/>
                <a:gd name="T89" fmla="*/ 110 h 148"/>
                <a:gd name="T90" fmla="*/ 22 w 190"/>
                <a:gd name="T91" fmla="*/ 110 h 148"/>
                <a:gd name="T92" fmla="*/ 50 w 190"/>
                <a:gd name="T93" fmla="*/ 78 h 148"/>
                <a:gd name="T94" fmla="*/ 44 w 190"/>
                <a:gd name="T95" fmla="*/ 110 h 148"/>
                <a:gd name="T96" fmla="*/ 60 w 190"/>
                <a:gd name="T97" fmla="*/ 70 h 148"/>
                <a:gd name="T98" fmla="*/ 68 w 190"/>
                <a:gd name="T99" fmla="*/ 110 h 148"/>
                <a:gd name="T100" fmla="*/ 72 w 190"/>
                <a:gd name="T101" fmla="*/ 88 h 148"/>
                <a:gd name="T102" fmla="*/ 68 w 190"/>
                <a:gd name="T103" fmla="*/ 110 h 148"/>
                <a:gd name="T104" fmla="*/ 84 w 190"/>
                <a:gd name="T105" fmla="*/ 110 h 148"/>
                <a:gd name="T106" fmla="*/ 78 w 190"/>
                <a:gd name="T107" fmla="*/ 110 h 148"/>
                <a:gd name="T108" fmla="*/ 94 w 190"/>
                <a:gd name="T109" fmla="*/ 110 h 148"/>
                <a:gd name="T110" fmla="*/ 90 w 190"/>
                <a:gd name="T111" fmla="*/ 110 h 148"/>
                <a:gd name="T112" fmla="*/ 106 w 190"/>
                <a:gd name="T113" fmla="*/ 110 h 148"/>
                <a:gd name="T114" fmla="*/ 102 w 190"/>
                <a:gd name="T115" fmla="*/ 110 h 148"/>
                <a:gd name="T116" fmla="*/ 118 w 190"/>
                <a:gd name="T117" fmla="*/ 110 h 148"/>
                <a:gd name="T118" fmla="*/ 112 w 190"/>
                <a:gd name="T119" fmla="*/ 110 h 148"/>
                <a:gd name="T120" fmla="*/ 128 w 190"/>
                <a:gd name="T121" fmla="*/ 110 h 148"/>
                <a:gd name="T122" fmla="*/ 124 w 190"/>
                <a:gd name="T123" fmla="*/ 1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0" h="148">
                  <a:moveTo>
                    <a:pt x="10" y="114"/>
                  </a:moveTo>
                  <a:lnTo>
                    <a:pt x="136" y="114"/>
                  </a:lnTo>
                  <a:lnTo>
                    <a:pt x="142" y="122"/>
                  </a:lnTo>
                  <a:lnTo>
                    <a:pt x="10" y="122"/>
                  </a:lnTo>
                  <a:lnTo>
                    <a:pt x="0" y="122"/>
                  </a:lnTo>
                  <a:lnTo>
                    <a:pt x="0" y="114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114"/>
                  </a:lnTo>
                  <a:lnTo>
                    <a:pt x="10" y="114"/>
                  </a:lnTo>
                  <a:close/>
                  <a:moveTo>
                    <a:pt x="86" y="10"/>
                  </a:moveTo>
                  <a:lnTo>
                    <a:pt x="86" y="10"/>
                  </a:lnTo>
                  <a:lnTo>
                    <a:pt x="78" y="16"/>
                  </a:lnTo>
                  <a:lnTo>
                    <a:pt x="72" y="24"/>
                  </a:lnTo>
                  <a:lnTo>
                    <a:pt x="68" y="34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6" y="52"/>
                  </a:lnTo>
                  <a:lnTo>
                    <a:pt x="66" y="62"/>
                  </a:lnTo>
                  <a:lnTo>
                    <a:pt x="70" y="72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82" y="88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8" y="102"/>
                  </a:lnTo>
                  <a:lnTo>
                    <a:pt x="108" y="102"/>
                  </a:lnTo>
                  <a:lnTo>
                    <a:pt x="116" y="102"/>
                  </a:lnTo>
                  <a:lnTo>
                    <a:pt x="124" y="102"/>
                  </a:lnTo>
                  <a:lnTo>
                    <a:pt x="132" y="100"/>
                  </a:lnTo>
                  <a:lnTo>
                    <a:pt x="140" y="96"/>
                  </a:lnTo>
                  <a:lnTo>
                    <a:pt x="144" y="102"/>
                  </a:lnTo>
                  <a:lnTo>
                    <a:pt x="142" y="102"/>
                  </a:lnTo>
                  <a:lnTo>
                    <a:pt x="142" y="102"/>
                  </a:lnTo>
                  <a:lnTo>
                    <a:pt x="140" y="106"/>
                  </a:lnTo>
                  <a:lnTo>
                    <a:pt x="140" y="112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70" y="148"/>
                  </a:lnTo>
                  <a:lnTo>
                    <a:pt x="174" y="146"/>
                  </a:lnTo>
                  <a:lnTo>
                    <a:pt x="186" y="138"/>
                  </a:lnTo>
                  <a:lnTo>
                    <a:pt x="186" y="138"/>
                  </a:lnTo>
                  <a:lnTo>
                    <a:pt x="190" y="134"/>
                  </a:lnTo>
                  <a:lnTo>
                    <a:pt x="188" y="128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0" y="92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6" y="82"/>
                  </a:lnTo>
                  <a:lnTo>
                    <a:pt x="160" y="74"/>
                  </a:lnTo>
                  <a:lnTo>
                    <a:pt x="164" y="68"/>
                  </a:lnTo>
                  <a:lnTo>
                    <a:pt x="166" y="60"/>
                  </a:lnTo>
                  <a:lnTo>
                    <a:pt x="166" y="60"/>
                  </a:lnTo>
                  <a:lnTo>
                    <a:pt x="166" y="50"/>
                  </a:lnTo>
                  <a:lnTo>
                    <a:pt x="166" y="40"/>
                  </a:lnTo>
                  <a:lnTo>
                    <a:pt x="162" y="30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50" y="14"/>
                  </a:lnTo>
                  <a:lnTo>
                    <a:pt x="142" y="8"/>
                  </a:lnTo>
                  <a:lnTo>
                    <a:pt x="134" y="4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14" y="0"/>
                  </a:lnTo>
                  <a:lnTo>
                    <a:pt x="106" y="2"/>
                  </a:lnTo>
                  <a:lnTo>
                    <a:pt x="96" y="4"/>
                  </a:lnTo>
                  <a:lnTo>
                    <a:pt x="86" y="10"/>
                  </a:lnTo>
                  <a:lnTo>
                    <a:pt x="86" y="10"/>
                  </a:lnTo>
                  <a:close/>
                  <a:moveTo>
                    <a:pt x="122" y="18"/>
                  </a:moveTo>
                  <a:lnTo>
                    <a:pt x="122" y="18"/>
                  </a:lnTo>
                  <a:lnTo>
                    <a:pt x="116" y="16"/>
                  </a:lnTo>
                  <a:lnTo>
                    <a:pt x="108" y="18"/>
                  </a:lnTo>
                  <a:lnTo>
                    <a:pt x="102" y="20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0" y="28"/>
                  </a:lnTo>
                  <a:lnTo>
                    <a:pt x="86" y="34"/>
                  </a:lnTo>
                  <a:lnTo>
                    <a:pt x="84" y="40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2" y="52"/>
                  </a:lnTo>
                  <a:lnTo>
                    <a:pt x="82" y="58"/>
                  </a:lnTo>
                  <a:lnTo>
                    <a:pt x="84" y="66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92" y="76"/>
                  </a:lnTo>
                  <a:lnTo>
                    <a:pt x="98" y="80"/>
                  </a:lnTo>
                  <a:lnTo>
                    <a:pt x="104" y="84"/>
                  </a:lnTo>
                  <a:lnTo>
                    <a:pt x="110" y="84"/>
                  </a:lnTo>
                  <a:lnTo>
                    <a:pt x="110" y="84"/>
                  </a:lnTo>
                  <a:lnTo>
                    <a:pt x="116" y="86"/>
                  </a:lnTo>
                  <a:lnTo>
                    <a:pt x="124" y="84"/>
                  </a:lnTo>
                  <a:lnTo>
                    <a:pt x="130" y="82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42" y="74"/>
                  </a:lnTo>
                  <a:lnTo>
                    <a:pt x="146" y="70"/>
                  </a:lnTo>
                  <a:lnTo>
                    <a:pt x="148" y="6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0"/>
                  </a:lnTo>
                  <a:lnTo>
                    <a:pt x="150" y="44"/>
                  </a:lnTo>
                  <a:lnTo>
                    <a:pt x="148" y="38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0" y="26"/>
                  </a:lnTo>
                  <a:lnTo>
                    <a:pt x="134" y="22"/>
                  </a:lnTo>
                  <a:lnTo>
                    <a:pt x="128" y="20"/>
                  </a:lnTo>
                  <a:lnTo>
                    <a:pt x="122" y="18"/>
                  </a:lnTo>
                  <a:lnTo>
                    <a:pt x="122" y="18"/>
                  </a:lnTo>
                  <a:close/>
                  <a:moveTo>
                    <a:pt x="144" y="40"/>
                  </a:moveTo>
                  <a:lnTo>
                    <a:pt x="116" y="52"/>
                  </a:lnTo>
                  <a:lnTo>
                    <a:pt x="108" y="38"/>
                  </a:lnTo>
                  <a:lnTo>
                    <a:pt x="104" y="34"/>
                  </a:lnTo>
                  <a:lnTo>
                    <a:pt x="100" y="36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60"/>
                  </a:lnTo>
                  <a:lnTo>
                    <a:pt x="102" y="46"/>
                  </a:lnTo>
                  <a:lnTo>
                    <a:pt x="112" y="60"/>
                  </a:lnTo>
                  <a:lnTo>
                    <a:pt x="114" y="62"/>
                  </a:lnTo>
                  <a:lnTo>
                    <a:pt x="118" y="60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44" y="40"/>
                  </a:lnTo>
                  <a:lnTo>
                    <a:pt x="144" y="40"/>
                  </a:lnTo>
                  <a:close/>
                  <a:moveTo>
                    <a:pt x="140" y="70"/>
                  </a:moveTo>
                  <a:lnTo>
                    <a:pt x="140" y="60"/>
                  </a:lnTo>
                  <a:lnTo>
                    <a:pt x="132" y="64"/>
                  </a:lnTo>
                  <a:lnTo>
                    <a:pt x="132" y="76"/>
                  </a:lnTo>
                  <a:lnTo>
                    <a:pt x="132" y="76"/>
                  </a:lnTo>
                  <a:lnTo>
                    <a:pt x="140" y="70"/>
                  </a:lnTo>
                  <a:lnTo>
                    <a:pt x="140" y="70"/>
                  </a:lnTo>
                  <a:close/>
                  <a:moveTo>
                    <a:pt x="122" y="80"/>
                  </a:moveTo>
                  <a:lnTo>
                    <a:pt x="122" y="68"/>
                  </a:lnTo>
                  <a:lnTo>
                    <a:pt x="114" y="72"/>
                  </a:lnTo>
                  <a:lnTo>
                    <a:pt x="114" y="82"/>
                  </a:lnTo>
                  <a:lnTo>
                    <a:pt x="114" y="82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122" y="80"/>
                  </a:lnTo>
                  <a:lnTo>
                    <a:pt x="122" y="80"/>
                  </a:lnTo>
                  <a:close/>
                  <a:moveTo>
                    <a:pt x="104" y="78"/>
                  </a:moveTo>
                  <a:lnTo>
                    <a:pt x="104" y="62"/>
                  </a:lnTo>
                  <a:lnTo>
                    <a:pt x="102" y="60"/>
                  </a:lnTo>
                  <a:lnTo>
                    <a:pt x="96" y="64"/>
                  </a:lnTo>
                  <a:lnTo>
                    <a:pt x="96" y="74"/>
                  </a:lnTo>
                  <a:lnTo>
                    <a:pt x="96" y="74"/>
                  </a:lnTo>
                  <a:lnTo>
                    <a:pt x="104" y="78"/>
                  </a:lnTo>
                  <a:lnTo>
                    <a:pt x="104" y="78"/>
                  </a:lnTo>
                  <a:close/>
                  <a:moveTo>
                    <a:pt x="34" y="110"/>
                  </a:moveTo>
                  <a:lnTo>
                    <a:pt x="34" y="110"/>
                  </a:lnTo>
                  <a:lnTo>
                    <a:pt x="38" y="110"/>
                  </a:lnTo>
                  <a:lnTo>
                    <a:pt x="38" y="70"/>
                  </a:lnTo>
                  <a:lnTo>
                    <a:pt x="36" y="68"/>
                  </a:lnTo>
                  <a:lnTo>
                    <a:pt x="34" y="70"/>
                  </a:lnTo>
                  <a:lnTo>
                    <a:pt x="34" y="110"/>
                  </a:lnTo>
                  <a:lnTo>
                    <a:pt x="34" y="110"/>
                  </a:lnTo>
                  <a:close/>
                  <a:moveTo>
                    <a:pt x="14" y="68"/>
                  </a:moveTo>
                  <a:lnTo>
                    <a:pt x="18" y="74"/>
                  </a:lnTo>
                  <a:lnTo>
                    <a:pt x="38" y="60"/>
                  </a:lnTo>
                  <a:lnTo>
                    <a:pt x="44" y="70"/>
                  </a:lnTo>
                  <a:lnTo>
                    <a:pt x="46" y="72"/>
                  </a:lnTo>
                  <a:lnTo>
                    <a:pt x="48" y="72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0" y="56"/>
                  </a:lnTo>
                  <a:lnTo>
                    <a:pt x="48" y="6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36" y="54"/>
                  </a:lnTo>
                  <a:lnTo>
                    <a:pt x="14" y="68"/>
                  </a:lnTo>
                  <a:lnTo>
                    <a:pt x="14" y="68"/>
                  </a:lnTo>
                  <a:close/>
                  <a:moveTo>
                    <a:pt x="22" y="110"/>
                  </a:moveTo>
                  <a:lnTo>
                    <a:pt x="26" y="110"/>
                  </a:lnTo>
                  <a:lnTo>
                    <a:pt x="26" y="74"/>
                  </a:lnTo>
                  <a:lnTo>
                    <a:pt x="22" y="78"/>
                  </a:lnTo>
                  <a:lnTo>
                    <a:pt x="22" y="110"/>
                  </a:lnTo>
                  <a:lnTo>
                    <a:pt x="22" y="110"/>
                  </a:lnTo>
                  <a:close/>
                  <a:moveTo>
                    <a:pt x="44" y="110"/>
                  </a:moveTo>
                  <a:lnTo>
                    <a:pt x="44" y="110"/>
                  </a:lnTo>
                  <a:lnTo>
                    <a:pt x="50" y="110"/>
                  </a:lnTo>
                  <a:lnTo>
                    <a:pt x="50" y="78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4" y="110"/>
                  </a:lnTo>
                  <a:lnTo>
                    <a:pt x="44" y="110"/>
                  </a:lnTo>
                  <a:close/>
                  <a:moveTo>
                    <a:pt x="56" y="110"/>
                  </a:moveTo>
                  <a:lnTo>
                    <a:pt x="56" y="110"/>
                  </a:lnTo>
                  <a:lnTo>
                    <a:pt x="60" y="110"/>
                  </a:lnTo>
                  <a:lnTo>
                    <a:pt x="60" y="70"/>
                  </a:lnTo>
                  <a:lnTo>
                    <a:pt x="56" y="72"/>
                  </a:lnTo>
                  <a:lnTo>
                    <a:pt x="56" y="110"/>
                  </a:lnTo>
                  <a:lnTo>
                    <a:pt x="56" y="110"/>
                  </a:lnTo>
                  <a:close/>
                  <a:moveTo>
                    <a:pt x="68" y="110"/>
                  </a:moveTo>
                  <a:lnTo>
                    <a:pt x="68" y="110"/>
                  </a:lnTo>
                  <a:lnTo>
                    <a:pt x="72" y="110"/>
                  </a:lnTo>
                  <a:lnTo>
                    <a:pt x="72" y="88"/>
                  </a:lnTo>
                  <a:lnTo>
                    <a:pt x="72" y="88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68" y="80"/>
                  </a:lnTo>
                  <a:lnTo>
                    <a:pt x="68" y="110"/>
                  </a:lnTo>
                  <a:lnTo>
                    <a:pt x="68" y="110"/>
                  </a:lnTo>
                  <a:close/>
                  <a:moveTo>
                    <a:pt x="78" y="110"/>
                  </a:moveTo>
                  <a:lnTo>
                    <a:pt x="78" y="110"/>
                  </a:lnTo>
                  <a:lnTo>
                    <a:pt x="84" y="110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78" y="94"/>
                  </a:lnTo>
                  <a:lnTo>
                    <a:pt x="78" y="110"/>
                  </a:lnTo>
                  <a:lnTo>
                    <a:pt x="78" y="110"/>
                  </a:lnTo>
                  <a:close/>
                  <a:moveTo>
                    <a:pt x="90" y="110"/>
                  </a:moveTo>
                  <a:lnTo>
                    <a:pt x="90" y="110"/>
                  </a:lnTo>
                  <a:lnTo>
                    <a:pt x="94" y="110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90" y="102"/>
                  </a:lnTo>
                  <a:lnTo>
                    <a:pt x="90" y="110"/>
                  </a:lnTo>
                  <a:lnTo>
                    <a:pt x="90" y="110"/>
                  </a:lnTo>
                  <a:close/>
                  <a:moveTo>
                    <a:pt x="102" y="110"/>
                  </a:moveTo>
                  <a:lnTo>
                    <a:pt x="102" y="110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8"/>
                  </a:lnTo>
                  <a:lnTo>
                    <a:pt x="102" y="106"/>
                  </a:lnTo>
                  <a:lnTo>
                    <a:pt x="102" y="110"/>
                  </a:lnTo>
                  <a:lnTo>
                    <a:pt x="102" y="110"/>
                  </a:lnTo>
                  <a:close/>
                  <a:moveTo>
                    <a:pt x="112" y="110"/>
                  </a:moveTo>
                  <a:lnTo>
                    <a:pt x="112" y="110"/>
                  </a:lnTo>
                  <a:lnTo>
                    <a:pt x="118" y="110"/>
                  </a:lnTo>
                  <a:lnTo>
                    <a:pt x="118" y="108"/>
                  </a:lnTo>
                  <a:lnTo>
                    <a:pt x="118" y="108"/>
                  </a:lnTo>
                  <a:lnTo>
                    <a:pt x="112" y="108"/>
                  </a:lnTo>
                  <a:lnTo>
                    <a:pt x="112" y="110"/>
                  </a:lnTo>
                  <a:lnTo>
                    <a:pt x="112" y="110"/>
                  </a:lnTo>
                  <a:close/>
                  <a:moveTo>
                    <a:pt x="124" y="110"/>
                  </a:moveTo>
                  <a:lnTo>
                    <a:pt x="124" y="110"/>
                  </a:lnTo>
                  <a:lnTo>
                    <a:pt x="128" y="110"/>
                  </a:lnTo>
                  <a:lnTo>
                    <a:pt x="128" y="106"/>
                  </a:lnTo>
                  <a:lnTo>
                    <a:pt x="128" y="106"/>
                  </a:lnTo>
                  <a:lnTo>
                    <a:pt x="124" y="108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285" y="3392057"/>
              <a:ext cx="862390" cy="740024"/>
            </a:xfrm>
            <a:prstGeom prst="rect">
              <a:avLst/>
            </a:prstGeom>
          </p:spPr>
        </p:pic>
        <p:sp>
          <p:nvSpPr>
            <p:cNvPr id="13" name="Freeform 224"/>
            <p:cNvSpPr>
              <a:spLocks noEditPoints="1"/>
            </p:cNvSpPr>
            <p:nvPr/>
          </p:nvSpPr>
          <p:spPr bwMode="auto">
            <a:xfrm>
              <a:off x="3255842" y="1087649"/>
              <a:ext cx="828310" cy="618737"/>
            </a:xfrm>
            <a:custGeom>
              <a:avLst/>
              <a:gdLst>
                <a:gd name="T0" fmla="*/ 110 w 166"/>
                <a:gd name="T1" fmla="*/ 34 h 124"/>
                <a:gd name="T2" fmla="*/ 120 w 166"/>
                <a:gd name="T3" fmla="*/ 48 h 124"/>
                <a:gd name="T4" fmla="*/ 122 w 166"/>
                <a:gd name="T5" fmla="*/ 36 h 124"/>
                <a:gd name="T6" fmla="*/ 126 w 166"/>
                <a:gd name="T7" fmla="*/ 38 h 124"/>
                <a:gd name="T8" fmla="*/ 132 w 166"/>
                <a:gd name="T9" fmla="*/ 34 h 124"/>
                <a:gd name="T10" fmla="*/ 142 w 166"/>
                <a:gd name="T11" fmla="*/ 34 h 124"/>
                <a:gd name="T12" fmla="*/ 148 w 166"/>
                <a:gd name="T13" fmla="*/ 46 h 124"/>
                <a:gd name="T14" fmla="*/ 166 w 166"/>
                <a:gd name="T15" fmla="*/ 72 h 124"/>
                <a:gd name="T16" fmla="*/ 148 w 166"/>
                <a:gd name="T17" fmla="*/ 124 h 124"/>
                <a:gd name="T18" fmla="*/ 92 w 166"/>
                <a:gd name="T19" fmla="*/ 124 h 124"/>
                <a:gd name="T20" fmla="*/ 70 w 166"/>
                <a:gd name="T21" fmla="*/ 72 h 124"/>
                <a:gd name="T22" fmla="*/ 96 w 166"/>
                <a:gd name="T23" fmla="*/ 60 h 124"/>
                <a:gd name="T24" fmla="*/ 104 w 166"/>
                <a:gd name="T25" fmla="*/ 34 h 124"/>
                <a:gd name="T26" fmla="*/ 40 w 166"/>
                <a:gd name="T27" fmla="*/ 64 h 124"/>
                <a:gd name="T28" fmla="*/ 64 w 166"/>
                <a:gd name="T29" fmla="*/ 86 h 124"/>
                <a:gd name="T30" fmla="*/ 56 w 166"/>
                <a:gd name="T31" fmla="*/ 124 h 124"/>
                <a:gd name="T32" fmla="*/ 50 w 166"/>
                <a:gd name="T33" fmla="*/ 98 h 124"/>
                <a:gd name="T34" fmla="*/ 36 w 166"/>
                <a:gd name="T35" fmla="*/ 100 h 124"/>
                <a:gd name="T36" fmla="*/ 22 w 166"/>
                <a:gd name="T37" fmla="*/ 112 h 124"/>
                <a:gd name="T38" fmla="*/ 30 w 166"/>
                <a:gd name="T39" fmla="*/ 124 h 124"/>
                <a:gd name="T40" fmla="*/ 16 w 166"/>
                <a:gd name="T41" fmla="*/ 120 h 124"/>
                <a:gd name="T42" fmla="*/ 14 w 166"/>
                <a:gd name="T43" fmla="*/ 100 h 124"/>
                <a:gd name="T44" fmla="*/ 0 w 166"/>
                <a:gd name="T45" fmla="*/ 92 h 124"/>
                <a:gd name="T46" fmla="*/ 10 w 166"/>
                <a:gd name="T47" fmla="*/ 92 h 124"/>
                <a:gd name="T48" fmla="*/ 32 w 166"/>
                <a:gd name="T49" fmla="*/ 42 h 124"/>
                <a:gd name="T50" fmla="*/ 34 w 166"/>
                <a:gd name="T51" fmla="*/ 74 h 124"/>
                <a:gd name="T52" fmla="*/ 42 w 166"/>
                <a:gd name="T53" fmla="*/ 80 h 124"/>
                <a:gd name="T54" fmla="*/ 26 w 166"/>
                <a:gd name="T55" fmla="*/ 4 h 124"/>
                <a:gd name="T56" fmla="*/ 36 w 166"/>
                <a:gd name="T57" fmla="*/ 20 h 124"/>
                <a:gd name="T58" fmla="*/ 30 w 166"/>
                <a:gd name="T59" fmla="*/ 30 h 124"/>
                <a:gd name="T60" fmla="*/ 20 w 166"/>
                <a:gd name="T61" fmla="*/ 36 h 124"/>
                <a:gd name="T62" fmla="*/ 4 w 166"/>
                <a:gd name="T63" fmla="*/ 26 h 124"/>
                <a:gd name="T64" fmla="*/ 4 w 166"/>
                <a:gd name="T65" fmla="*/ 14 h 124"/>
                <a:gd name="T66" fmla="*/ 20 w 166"/>
                <a:gd name="T67" fmla="*/ 4 h 124"/>
                <a:gd name="T68" fmla="*/ 112 w 166"/>
                <a:gd name="T69" fmla="*/ 24 h 124"/>
                <a:gd name="T70" fmla="*/ 110 w 166"/>
                <a:gd name="T71" fmla="*/ 16 h 124"/>
                <a:gd name="T72" fmla="*/ 110 w 166"/>
                <a:gd name="T73" fmla="*/ 16 h 124"/>
                <a:gd name="T74" fmla="*/ 110 w 166"/>
                <a:gd name="T75" fmla="*/ 8 h 124"/>
                <a:gd name="T76" fmla="*/ 116 w 166"/>
                <a:gd name="T77" fmla="*/ 0 h 124"/>
                <a:gd name="T78" fmla="*/ 132 w 166"/>
                <a:gd name="T79" fmla="*/ 2 h 124"/>
                <a:gd name="T80" fmla="*/ 136 w 166"/>
                <a:gd name="T81" fmla="*/ 16 h 124"/>
                <a:gd name="T82" fmla="*/ 136 w 166"/>
                <a:gd name="T83" fmla="*/ 16 h 124"/>
                <a:gd name="T84" fmla="*/ 136 w 166"/>
                <a:gd name="T85" fmla="*/ 20 h 124"/>
                <a:gd name="T86" fmla="*/ 134 w 166"/>
                <a:gd name="T87" fmla="*/ 24 h 124"/>
                <a:gd name="T88" fmla="*/ 124 w 166"/>
                <a:gd name="T89" fmla="*/ 32 h 124"/>
                <a:gd name="T90" fmla="*/ 122 w 166"/>
                <a:gd name="T91" fmla="*/ 32 h 124"/>
                <a:gd name="T92" fmla="*/ 112 w 166"/>
                <a:gd name="T9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" h="124">
                  <a:moveTo>
                    <a:pt x="104" y="34"/>
                  </a:moveTo>
                  <a:lnTo>
                    <a:pt x="104" y="34"/>
                  </a:lnTo>
                  <a:lnTo>
                    <a:pt x="110" y="34"/>
                  </a:lnTo>
                  <a:lnTo>
                    <a:pt x="110" y="34"/>
                  </a:lnTo>
                  <a:lnTo>
                    <a:pt x="114" y="34"/>
                  </a:lnTo>
                  <a:lnTo>
                    <a:pt x="120" y="48"/>
                  </a:lnTo>
                  <a:lnTo>
                    <a:pt x="122" y="38"/>
                  </a:lnTo>
                  <a:lnTo>
                    <a:pt x="122" y="38"/>
                  </a:lnTo>
                  <a:lnTo>
                    <a:pt x="122" y="36"/>
                  </a:lnTo>
                  <a:lnTo>
                    <a:pt x="126" y="36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4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4" y="38"/>
                  </a:lnTo>
                  <a:lnTo>
                    <a:pt x="148" y="46"/>
                  </a:lnTo>
                  <a:lnTo>
                    <a:pt x="150" y="60"/>
                  </a:lnTo>
                  <a:lnTo>
                    <a:pt x="166" y="60"/>
                  </a:lnTo>
                  <a:lnTo>
                    <a:pt x="166" y="72"/>
                  </a:lnTo>
                  <a:lnTo>
                    <a:pt x="160" y="72"/>
                  </a:lnTo>
                  <a:lnTo>
                    <a:pt x="160" y="124"/>
                  </a:lnTo>
                  <a:lnTo>
                    <a:pt x="148" y="124"/>
                  </a:lnTo>
                  <a:lnTo>
                    <a:pt x="148" y="72"/>
                  </a:lnTo>
                  <a:lnTo>
                    <a:pt x="92" y="72"/>
                  </a:lnTo>
                  <a:lnTo>
                    <a:pt x="92" y="124"/>
                  </a:lnTo>
                  <a:lnTo>
                    <a:pt x="80" y="124"/>
                  </a:lnTo>
                  <a:lnTo>
                    <a:pt x="80" y="72"/>
                  </a:lnTo>
                  <a:lnTo>
                    <a:pt x="70" y="72"/>
                  </a:lnTo>
                  <a:lnTo>
                    <a:pt x="70" y="60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8" y="46"/>
                  </a:lnTo>
                  <a:lnTo>
                    <a:pt x="100" y="40"/>
                  </a:lnTo>
                  <a:lnTo>
                    <a:pt x="104" y="34"/>
                  </a:lnTo>
                  <a:lnTo>
                    <a:pt x="104" y="34"/>
                  </a:lnTo>
                  <a:close/>
                  <a:moveTo>
                    <a:pt x="32" y="42"/>
                  </a:moveTo>
                  <a:lnTo>
                    <a:pt x="40" y="64"/>
                  </a:lnTo>
                  <a:lnTo>
                    <a:pt x="54" y="80"/>
                  </a:lnTo>
                  <a:lnTo>
                    <a:pt x="52" y="82"/>
                  </a:lnTo>
                  <a:lnTo>
                    <a:pt x="64" y="86"/>
                  </a:lnTo>
                  <a:lnTo>
                    <a:pt x="64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0" y="98"/>
                  </a:lnTo>
                  <a:lnTo>
                    <a:pt x="52" y="94"/>
                  </a:lnTo>
                  <a:lnTo>
                    <a:pt x="36" y="94"/>
                  </a:lnTo>
                  <a:lnTo>
                    <a:pt x="36" y="100"/>
                  </a:lnTo>
                  <a:lnTo>
                    <a:pt x="24" y="100"/>
                  </a:lnTo>
                  <a:lnTo>
                    <a:pt x="24" y="112"/>
                  </a:lnTo>
                  <a:lnTo>
                    <a:pt x="22" y="112"/>
                  </a:lnTo>
                  <a:lnTo>
                    <a:pt x="22" y="120"/>
                  </a:lnTo>
                  <a:lnTo>
                    <a:pt x="30" y="120"/>
                  </a:lnTo>
                  <a:lnTo>
                    <a:pt x="30" y="124"/>
                  </a:lnTo>
                  <a:lnTo>
                    <a:pt x="8" y="124"/>
                  </a:lnTo>
                  <a:lnTo>
                    <a:pt x="8" y="120"/>
                  </a:lnTo>
                  <a:lnTo>
                    <a:pt x="16" y="120"/>
                  </a:lnTo>
                  <a:lnTo>
                    <a:pt x="16" y="112"/>
                  </a:lnTo>
                  <a:lnTo>
                    <a:pt x="14" y="112"/>
                  </a:lnTo>
                  <a:lnTo>
                    <a:pt x="14" y="100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92"/>
                  </a:lnTo>
                  <a:lnTo>
                    <a:pt x="16" y="92"/>
                  </a:lnTo>
                  <a:lnTo>
                    <a:pt x="8" y="42"/>
                  </a:lnTo>
                  <a:lnTo>
                    <a:pt x="32" y="42"/>
                  </a:lnTo>
                  <a:lnTo>
                    <a:pt x="32" y="42"/>
                  </a:lnTo>
                  <a:close/>
                  <a:moveTo>
                    <a:pt x="42" y="80"/>
                  </a:moveTo>
                  <a:lnTo>
                    <a:pt x="34" y="74"/>
                  </a:lnTo>
                  <a:lnTo>
                    <a:pt x="34" y="78"/>
                  </a:lnTo>
                  <a:lnTo>
                    <a:pt x="42" y="80"/>
                  </a:lnTo>
                  <a:lnTo>
                    <a:pt x="42" y="80"/>
                  </a:lnTo>
                  <a:close/>
                  <a:moveTo>
                    <a:pt x="20" y="4"/>
                  </a:moveTo>
                  <a:lnTo>
                    <a:pt x="20" y="4"/>
                  </a:lnTo>
                  <a:lnTo>
                    <a:pt x="26" y="4"/>
                  </a:lnTo>
                  <a:lnTo>
                    <a:pt x="30" y="8"/>
                  </a:lnTo>
                  <a:lnTo>
                    <a:pt x="34" y="1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4" y="26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14" y="34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close/>
                  <a:moveTo>
                    <a:pt x="112" y="24"/>
                  </a:moveTo>
                  <a:lnTo>
                    <a:pt x="112" y="24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0" y="8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6" y="0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36" y="20"/>
                  </a:lnTo>
                  <a:lnTo>
                    <a:pt x="136" y="20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0" y="30"/>
                  </a:lnTo>
                  <a:lnTo>
                    <a:pt x="126" y="32"/>
                  </a:lnTo>
                  <a:lnTo>
                    <a:pt x="124" y="32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16" y="28"/>
                  </a:lnTo>
                  <a:lnTo>
                    <a:pt x="112" y="24"/>
                  </a:lnTo>
                  <a:lnTo>
                    <a:pt x="11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>
              <a:spLocks noEditPoints="1"/>
            </p:cNvSpPr>
            <p:nvPr/>
          </p:nvSpPr>
          <p:spPr bwMode="auto">
            <a:xfrm>
              <a:off x="7936542" y="1052737"/>
              <a:ext cx="664918" cy="686368"/>
            </a:xfrm>
            <a:custGeom>
              <a:avLst/>
              <a:gdLst>
                <a:gd name="T0" fmla="*/ 130 w 186"/>
                <a:gd name="T1" fmla="*/ 28 h 192"/>
                <a:gd name="T2" fmla="*/ 130 w 186"/>
                <a:gd name="T3" fmla="*/ 26 h 192"/>
                <a:gd name="T4" fmla="*/ 130 w 186"/>
                <a:gd name="T5" fmla="*/ 18 h 192"/>
                <a:gd name="T6" fmla="*/ 128 w 186"/>
                <a:gd name="T7" fmla="*/ 18 h 192"/>
                <a:gd name="T8" fmla="*/ 124 w 186"/>
                <a:gd name="T9" fmla="*/ 18 h 192"/>
                <a:gd name="T10" fmla="*/ 124 w 186"/>
                <a:gd name="T11" fmla="*/ 22 h 192"/>
                <a:gd name="T12" fmla="*/ 126 w 186"/>
                <a:gd name="T13" fmla="*/ 30 h 192"/>
                <a:gd name="T14" fmla="*/ 136 w 186"/>
                <a:gd name="T15" fmla="*/ 36 h 192"/>
                <a:gd name="T16" fmla="*/ 146 w 186"/>
                <a:gd name="T17" fmla="*/ 44 h 192"/>
                <a:gd name="T18" fmla="*/ 150 w 186"/>
                <a:gd name="T19" fmla="*/ 50 h 192"/>
                <a:gd name="T20" fmla="*/ 152 w 186"/>
                <a:gd name="T21" fmla="*/ 60 h 192"/>
                <a:gd name="T22" fmla="*/ 150 w 186"/>
                <a:gd name="T23" fmla="*/ 70 h 192"/>
                <a:gd name="T24" fmla="*/ 148 w 186"/>
                <a:gd name="T25" fmla="*/ 76 h 192"/>
                <a:gd name="T26" fmla="*/ 142 w 186"/>
                <a:gd name="T27" fmla="*/ 80 h 192"/>
                <a:gd name="T28" fmla="*/ 108 w 186"/>
                <a:gd name="T29" fmla="*/ 76 h 192"/>
                <a:gd name="T30" fmla="*/ 106 w 186"/>
                <a:gd name="T31" fmla="*/ 70 h 192"/>
                <a:gd name="T32" fmla="*/ 104 w 186"/>
                <a:gd name="T33" fmla="*/ 56 h 192"/>
                <a:gd name="T34" fmla="*/ 124 w 186"/>
                <a:gd name="T35" fmla="*/ 60 h 192"/>
                <a:gd name="T36" fmla="*/ 124 w 186"/>
                <a:gd name="T37" fmla="*/ 70 h 192"/>
                <a:gd name="T38" fmla="*/ 124 w 186"/>
                <a:gd name="T39" fmla="*/ 72 h 192"/>
                <a:gd name="T40" fmla="*/ 126 w 186"/>
                <a:gd name="T41" fmla="*/ 72 h 192"/>
                <a:gd name="T42" fmla="*/ 130 w 186"/>
                <a:gd name="T43" fmla="*/ 70 h 192"/>
                <a:gd name="T44" fmla="*/ 130 w 186"/>
                <a:gd name="T45" fmla="*/ 68 h 192"/>
                <a:gd name="T46" fmla="*/ 130 w 186"/>
                <a:gd name="T47" fmla="*/ 58 h 192"/>
                <a:gd name="T48" fmla="*/ 124 w 186"/>
                <a:gd name="T49" fmla="*/ 52 h 192"/>
                <a:gd name="T50" fmla="*/ 112 w 186"/>
                <a:gd name="T51" fmla="*/ 44 h 192"/>
                <a:gd name="T52" fmla="*/ 106 w 186"/>
                <a:gd name="T53" fmla="*/ 36 h 192"/>
                <a:gd name="T54" fmla="*/ 104 w 186"/>
                <a:gd name="T55" fmla="*/ 32 h 192"/>
                <a:gd name="T56" fmla="*/ 104 w 186"/>
                <a:gd name="T57" fmla="*/ 26 h 192"/>
                <a:gd name="T58" fmla="*/ 108 w 186"/>
                <a:gd name="T59" fmla="*/ 12 h 192"/>
                <a:gd name="T60" fmla="*/ 114 w 186"/>
                <a:gd name="T61" fmla="*/ 8 h 192"/>
                <a:gd name="T62" fmla="*/ 124 w 186"/>
                <a:gd name="T63" fmla="*/ 0 h 192"/>
                <a:gd name="T64" fmla="*/ 132 w 186"/>
                <a:gd name="T65" fmla="*/ 6 h 192"/>
                <a:gd name="T66" fmla="*/ 140 w 186"/>
                <a:gd name="T67" fmla="*/ 8 h 192"/>
                <a:gd name="T68" fmla="*/ 146 w 186"/>
                <a:gd name="T69" fmla="*/ 12 h 192"/>
                <a:gd name="T70" fmla="*/ 150 w 186"/>
                <a:gd name="T71" fmla="*/ 26 h 192"/>
                <a:gd name="T72" fmla="*/ 150 w 186"/>
                <a:gd name="T73" fmla="*/ 28 h 192"/>
                <a:gd name="T74" fmla="*/ 0 w 186"/>
                <a:gd name="T75" fmla="*/ 118 h 192"/>
                <a:gd name="T76" fmla="*/ 70 w 186"/>
                <a:gd name="T77" fmla="*/ 176 h 192"/>
                <a:gd name="T78" fmla="*/ 72 w 186"/>
                <a:gd name="T79" fmla="*/ 150 h 192"/>
                <a:gd name="T80" fmla="*/ 104 w 186"/>
                <a:gd name="T81" fmla="*/ 152 h 192"/>
                <a:gd name="T82" fmla="*/ 130 w 186"/>
                <a:gd name="T83" fmla="*/ 150 h 192"/>
                <a:gd name="T84" fmla="*/ 142 w 186"/>
                <a:gd name="T85" fmla="*/ 144 h 192"/>
                <a:gd name="T86" fmla="*/ 178 w 186"/>
                <a:gd name="T87" fmla="*/ 116 h 192"/>
                <a:gd name="T88" fmla="*/ 186 w 186"/>
                <a:gd name="T89" fmla="*/ 106 h 192"/>
                <a:gd name="T90" fmla="*/ 186 w 186"/>
                <a:gd name="T91" fmla="*/ 102 h 192"/>
                <a:gd name="T92" fmla="*/ 180 w 186"/>
                <a:gd name="T93" fmla="*/ 96 h 192"/>
                <a:gd name="T94" fmla="*/ 164 w 186"/>
                <a:gd name="T95" fmla="*/ 106 h 192"/>
                <a:gd name="T96" fmla="*/ 138 w 186"/>
                <a:gd name="T97" fmla="*/ 118 h 192"/>
                <a:gd name="T98" fmla="*/ 124 w 186"/>
                <a:gd name="T99" fmla="*/ 120 h 192"/>
                <a:gd name="T100" fmla="*/ 104 w 186"/>
                <a:gd name="T101" fmla="*/ 112 h 192"/>
                <a:gd name="T102" fmla="*/ 100 w 186"/>
                <a:gd name="T103" fmla="*/ 104 h 192"/>
                <a:gd name="T104" fmla="*/ 104 w 186"/>
                <a:gd name="T105" fmla="*/ 104 h 192"/>
                <a:gd name="T106" fmla="*/ 140 w 186"/>
                <a:gd name="T107" fmla="*/ 102 h 192"/>
                <a:gd name="T108" fmla="*/ 144 w 186"/>
                <a:gd name="T109" fmla="*/ 100 h 192"/>
                <a:gd name="T110" fmla="*/ 146 w 186"/>
                <a:gd name="T111" fmla="*/ 90 h 192"/>
                <a:gd name="T112" fmla="*/ 144 w 186"/>
                <a:gd name="T113" fmla="*/ 88 h 192"/>
                <a:gd name="T114" fmla="*/ 106 w 186"/>
                <a:gd name="T115" fmla="*/ 82 h 192"/>
                <a:gd name="T116" fmla="*/ 82 w 186"/>
                <a:gd name="T117" fmla="*/ 84 h 192"/>
                <a:gd name="T118" fmla="*/ 62 w 186"/>
                <a:gd name="T119" fmla="*/ 92 h 192"/>
                <a:gd name="T120" fmla="*/ 54 w 186"/>
                <a:gd name="T121" fmla="*/ 100 h 192"/>
                <a:gd name="T122" fmla="*/ 32 w 186"/>
                <a:gd name="T123" fmla="*/ 10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92">
                  <a:moveTo>
                    <a:pt x="150" y="28"/>
                  </a:moveTo>
                  <a:lnTo>
                    <a:pt x="130" y="28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46" y="44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26" y="78"/>
                  </a:lnTo>
                  <a:lnTo>
                    <a:pt x="108" y="76"/>
                  </a:lnTo>
                  <a:lnTo>
                    <a:pt x="108" y="76"/>
                  </a:lnTo>
                  <a:lnTo>
                    <a:pt x="106" y="70"/>
                  </a:lnTo>
                  <a:lnTo>
                    <a:pt x="104" y="60"/>
                  </a:lnTo>
                  <a:lnTo>
                    <a:pt x="104" y="56"/>
                  </a:lnTo>
                  <a:lnTo>
                    <a:pt x="124" y="56"/>
                  </a:lnTo>
                  <a:lnTo>
                    <a:pt x="124" y="6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4" y="52"/>
                  </a:lnTo>
                  <a:lnTo>
                    <a:pt x="124" y="52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4" y="32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18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14" y="8"/>
                  </a:lnTo>
                  <a:lnTo>
                    <a:pt x="124" y="6"/>
                  </a:lnTo>
                  <a:lnTo>
                    <a:pt x="124" y="0"/>
                  </a:lnTo>
                  <a:lnTo>
                    <a:pt x="132" y="0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40" y="8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50" y="1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0" y="28"/>
                  </a:lnTo>
                  <a:lnTo>
                    <a:pt x="150" y="28"/>
                  </a:lnTo>
                  <a:close/>
                  <a:moveTo>
                    <a:pt x="0" y="118"/>
                  </a:moveTo>
                  <a:lnTo>
                    <a:pt x="38" y="192"/>
                  </a:lnTo>
                  <a:lnTo>
                    <a:pt x="70" y="176"/>
                  </a:lnTo>
                  <a:lnTo>
                    <a:pt x="62" y="162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104" y="152"/>
                  </a:lnTo>
                  <a:lnTo>
                    <a:pt x="116" y="152"/>
                  </a:lnTo>
                  <a:lnTo>
                    <a:pt x="130" y="150"/>
                  </a:lnTo>
                  <a:lnTo>
                    <a:pt x="130" y="150"/>
                  </a:lnTo>
                  <a:lnTo>
                    <a:pt x="142" y="144"/>
                  </a:lnTo>
                  <a:lnTo>
                    <a:pt x="162" y="130"/>
                  </a:lnTo>
                  <a:lnTo>
                    <a:pt x="178" y="116"/>
                  </a:lnTo>
                  <a:lnTo>
                    <a:pt x="184" y="110"/>
                  </a:lnTo>
                  <a:lnTo>
                    <a:pt x="186" y="106"/>
                  </a:lnTo>
                  <a:lnTo>
                    <a:pt x="186" y="106"/>
                  </a:lnTo>
                  <a:lnTo>
                    <a:pt x="186" y="102"/>
                  </a:lnTo>
                  <a:lnTo>
                    <a:pt x="182" y="10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64" y="106"/>
                  </a:lnTo>
                  <a:lnTo>
                    <a:pt x="152" y="112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24" y="120"/>
                  </a:lnTo>
                  <a:lnTo>
                    <a:pt x="112" y="118"/>
                  </a:lnTo>
                  <a:lnTo>
                    <a:pt x="104" y="112"/>
                  </a:lnTo>
                  <a:lnTo>
                    <a:pt x="102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104" y="104"/>
                  </a:lnTo>
                  <a:lnTo>
                    <a:pt x="116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4" y="100"/>
                  </a:lnTo>
                  <a:lnTo>
                    <a:pt x="146" y="96"/>
                  </a:lnTo>
                  <a:lnTo>
                    <a:pt x="146" y="90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20" y="84"/>
                  </a:lnTo>
                  <a:lnTo>
                    <a:pt x="106" y="82"/>
                  </a:lnTo>
                  <a:lnTo>
                    <a:pt x="94" y="82"/>
                  </a:lnTo>
                  <a:lnTo>
                    <a:pt x="82" y="84"/>
                  </a:lnTo>
                  <a:lnTo>
                    <a:pt x="72" y="86"/>
                  </a:lnTo>
                  <a:lnTo>
                    <a:pt x="62" y="92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36" y="112"/>
                  </a:lnTo>
                  <a:lnTo>
                    <a:pt x="32" y="102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defTabSz="914400"/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 48"/>
            <p:cNvGrpSpPr/>
            <p:nvPr/>
          </p:nvGrpSpPr>
          <p:grpSpPr>
            <a:xfrm>
              <a:off x="9806748" y="3347288"/>
              <a:ext cx="698679" cy="739183"/>
              <a:chOff x="9260043" y="1514597"/>
              <a:chExt cx="684135" cy="723796"/>
            </a:xfrm>
            <a:solidFill>
              <a:schemeClr val="bg1"/>
            </a:solidFill>
          </p:grpSpPr>
          <p:sp>
            <p:nvSpPr>
              <p:cNvPr id="16" name="Freeform 150"/>
              <p:cNvSpPr>
                <a:spLocks noEditPoints="1"/>
              </p:cNvSpPr>
              <p:nvPr/>
            </p:nvSpPr>
            <p:spPr bwMode="auto">
              <a:xfrm>
                <a:off x="9289788" y="1574087"/>
                <a:ext cx="614730" cy="406515"/>
              </a:xfrm>
              <a:custGeom>
                <a:avLst/>
                <a:gdLst>
                  <a:gd name="T0" fmla="*/ 4 w 124"/>
                  <a:gd name="T1" fmla="*/ 0 h 82"/>
                  <a:gd name="T2" fmla="*/ 122 w 124"/>
                  <a:gd name="T3" fmla="*/ 0 h 82"/>
                  <a:gd name="T4" fmla="*/ 124 w 124"/>
                  <a:gd name="T5" fmla="*/ 0 h 82"/>
                  <a:gd name="T6" fmla="*/ 124 w 124"/>
                  <a:gd name="T7" fmla="*/ 2 h 82"/>
                  <a:gd name="T8" fmla="*/ 124 w 124"/>
                  <a:gd name="T9" fmla="*/ 80 h 82"/>
                  <a:gd name="T10" fmla="*/ 124 w 124"/>
                  <a:gd name="T11" fmla="*/ 82 h 82"/>
                  <a:gd name="T12" fmla="*/ 122 w 124"/>
                  <a:gd name="T13" fmla="*/ 82 h 82"/>
                  <a:gd name="T14" fmla="*/ 4 w 124"/>
                  <a:gd name="T15" fmla="*/ 82 h 82"/>
                  <a:gd name="T16" fmla="*/ 0 w 124"/>
                  <a:gd name="T17" fmla="*/ 82 h 82"/>
                  <a:gd name="T18" fmla="*/ 0 w 124"/>
                  <a:gd name="T19" fmla="*/ 80 h 82"/>
                  <a:gd name="T20" fmla="*/ 0 w 124"/>
                  <a:gd name="T21" fmla="*/ 2 h 82"/>
                  <a:gd name="T22" fmla="*/ 0 w 124"/>
                  <a:gd name="T23" fmla="*/ 0 h 82"/>
                  <a:gd name="T24" fmla="*/ 4 w 124"/>
                  <a:gd name="T25" fmla="*/ 0 h 82"/>
                  <a:gd name="T26" fmla="*/ 4 w 124"/>
                  <a:gd name="T27" fmla="*/ 0 h 82"/>
                  <a:gd name="T28" fmla="*/ 118 w 124"/>
                  <a:gd name="T29" fmla="*/ 6 h 82"/>
                  <a:gd name="T30" fmla="*/ 8 w 124"/>
                  <a:gd name="T31" fmla="*/ 6 h 82"/>
                  <a:gd name="T32" fmla="*/ 8 w 124"/>
                  <a:gd name="T33" fmla="*/ 76 h 82"/>
                  <a:gd name="T34" fmla="*/ 118 w 124"/>
                  <a:gd name="T35" fmla="*/ 76 h 82"/>
                  <a:gd name="T36" fmla="*/ 118 w 124"/>
                  <a:gd name="T37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2">
                    <a:moveTo>
                      <a:pt x="4" y="0"/>
                    </a:moveTo>
                    <a:lnTo>
                      <a:pt x="122" y="0"/>
                    </a:lnTo>
                    <a:lnTo>
                      <a:pt x="124" y="0"/>
                    </a:lnTo>
                    <a:lnTo>
                      <a:pt x="124" y="2"/>
                    </a:lnTo>
                    <a:lnTo>
                      <a:pt x="124" y="80"/>
                    </a:lnTo>
                    <a:lnTo>
                      <a:pt x="124" y="82"/>
                    </a:lnTo>
                    <a:lnTo>
                      <a:pt x="122" y="82"/>
                    </a:lnTo>
                    <a:lnTo>
                      <a:pt x="4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  <a:moveTo>
                      <a:pt x="118" y="6"/>
                    </a:moveTo>
                    <a:lnTo>
                      <a:pt x="8" y="6"/>
                    </a:lnTo>
                    <a:lnTo>
                      <a:pt x="8" y="76"/>
                    </a:lnTo>
                    <a:lnTo>
                      <a:pt x="118" y="76"/>
                    </a:lnTo>
                    <a:lnTo>
                      <a:pt x="11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151"/>
              <p:cNvSpPr>
                <a:spLocks noChangeArrowheads="1"/>
              </p:cNvSpPr>
              <p:nvPr/>
            </p:nvSpPr>
            <p:spPr bwMode="auto">
              <a:xfrm>
                <a:off x="9260043" y="1950857"/>
                <a:ext cx="684135" cy="793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Rectangle 152"/>
              <p:cNvSpPr>
                <a:spLocks noChangeArrowheads="1"/>
              </p:cNvSpPr>
              <p:nvPr/>
            </p:nvSpPr>
            <p:spPr bwMode="auto">
              <a:xfrm>
                <a:off x="9260043" y="1514597"/>
                <a:ext cx="684135" cy="892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53"/>
              <p:cNvSpPr>
                <a:spLocks noChangeArrowheads="1"/>
              </p:cNvSpPr>
              <p:nvPr/>
            </p:nvSpPr>
            <p:spPr bwMode="auto">
              <a:xfrm>
                <a:off x="9527748" y="1990518"/>
                <a:ext cx="148726" cy="2082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154"/>
              <p:cNvSpPr>
                <a:spLocks noChangeArrowheads="1"/>
              </p:cNvSpPr>
              <p:nvPr/>
            </p:nvSpPr>
            <p:spPr bwMode="auto">
              <a:xfrm>
                <a:off x="9398854" y="2168988"/>
                <a:ext cx="406515" cy="694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55"/>
              <p:cNvSpPr>
                <a:spLocks noEditPoints="1"/>
              </p:cNvSpPr>
              <p:nvPr/>
            </p:nvSpPr>
            <p:spPr bwMode="auto">
              <a:xfrm>
                <a:off x="9369108" y="1673237"/>
                <a:ext cx="456091" cy="237960"/>
              </a:xfrm>
              <a:custGeom>
                <a:avLst/>
                <a:gdLst>
                  <a:gd name="T0" fmla="*/ 0 w 92"/>
                  <a:gd name="T1" fmla="*/ 48 h 48"/>
                  <a:gd name="T2" fmla="*/ 8 w 92"/>
                  <a:gd name="T3" fmla="*/ 48 h 48"/>
                  <a:gd name="T4" fmla="*/ 8 w 92"/>
                  <a:gd name="T5" fmla="*/ 32 h 48"/>
                  <a:gd name="T6" fmla="*/ 0 w 92"/>
                  <a:gd name="T7" fmla="*/ 32 h 48"/>
                  <a:gd name="T8" fmla="*/ 0 w 92"/>
                  <a:gd name="T9" fmla="*/ 48 h 48"/>
                  <a:gd name="T10" fmla="*/ 0 w 92"/>
                  <a:gd name="T11" fmla="*/ 48 h 48"/>
                  <a:gd name="T12" fmla="*/ 84 w 92"/>
                  <a:gd name="T13" fmla="*/ 48 h 48"/>
                  <a:gd name="T14" fmla="*/ 92 w 92"/>
                  <a:gd name="T15" fmla="*/ 48 h 48"/>
                  <a:gd name="T16" fmla="*/ 92 w 92"/>
                  <a:gd name="T17" fmla="*/ 0 h 48"/>
                  <a:gd name="T18" fmla="*/ 84 w 92"/>
                  <a:gd name="T19" fmla="*/ 0 h 48"/>
                  <a:gd name="T20" fmla="*/ 84 w 92"/>
                  <a:gd name="T21" fmla="*/ 48 h 48"/>
                  <a:gd name="T22" fmla="*/ 84 w 92"/>
                  <a:gd name="T23" fmla="*/ 48 h 48"/>
                  <a:gd name="T24" fmla="*/ 72 w 92"/>
                  <a:gd name="T25" fmla="*/ 48 h 48"/>
                  <a:gd name="T26" fmla="*/ 80 w 92"/>
                  <a:gd name="T27" fmla="*/ 48 h 48"/>
                  <a:gd name="T28" fmla="*/ 80 w 92"/>
                  <a:gd name="T29" fmla="*/ 16 h 48"/>
                  <a:gd name="T30" fmla="*/ 72 w 92"/>
                  <a:gd name="T31" fmla="*/ 16 h 48"/>
                  <a:gd name="T32" fmla="*/ 72 w 92"/>
                  <a:gd name="T33" fmla="*/ 48 h 48"/>
                  <a:gd name="T34" fmla="*/ 72 w 92"/>
                  <a:gd name="T35" fmla="*/ 48 h 48"/>
                  <a:gd name="T36" fmla="*/ 60 w 92"/>
                  <a:gd name="T37" fmla="*/ 48 h 48"/>
                  <a:gd name="T38" fmla="*/ 68 w 92"/>
                  <a:gd name="T39" fmla="*/ 48 h 48"/>
                  <a:gd name="T40" fmla="*/ 68 w 92"/>
                  <a:gd name="T41" fmla="*/ 20 h 48"/>
                  <a:gd name="T42" fmla="*/ 60 w 92"/>
                  <a:gd name="T43" fmla="*/ 20 h 48"/>
                  <a:gd name="T44" fmla="*/ 60 w 92"/>
                  <a:gd name="T45" fmla="*/ 48 h 48"/>
                  <a:gd name="T46" fmla="*/ 60 w 92"/>
                  <a:gd name="T47" fmla="*/ 48 h 48"/>
                  <a:gd name="T48" fmla="*/ 48 w 92"/>
                  <a:gd name="T49" fmla="*/ 48 h 48"/>
                  <a:gd name="T50" fmla="*/ 56 w 92"/>
                  <a:gd name="T51" fmla="*/ 48 h 48"/>
                  <a:gd name="T52" fmla="*/ 56 w 92"/>
                  <a:gd name="T53" fmla="*/ 14 h 48"/>
                  <a:gd name="T54" fmla="*/ 48 w 92"/>
                  <a:gd name="T55" fmla="*/ 14 h 48"/>
                  <a:gd name="T56" fmla="*/ 48 w 92"/>
                  <a:gd name="T57" fmla="*/ 48 h 48"/>
                  <a:gd name="T58" fmla="*/ 48 w 92"/>
                  <a:gd name="T59" fmla="*/ 48 h 48"/>
                  <a:gd name="T60" fmla="*/ 36 w 92"/>
                  <a:gd name="T61" fmla="*/ 48 h 48"/>
                  <a:gd name="T62" fmla="*/ 44 w 92"/>
                  <a:gd name="T63" fmla="*/ 48 h 48"/>
                  <a:gd name="T64" fmla="*/ 44 w 92"/>
                  <a:gd name="T65" fmla="*/ 24 h 48"/>
                  <a:gd name="T66" fmla="*/ 36 w 92"/>
                  <a:gd name="T67" fmla="*/ 24 h 48"/>
                  <a:gd name="T68" fmla="*/ 36 w 92"/>
                  <a:gd name="T69" fmla="*/ 48 h 48"/>
                  <a:gd name="T70" fmla="*/ 36 w 92"/>
                  <a:gd name="T71" fmla="*/ 48 h 48"/>
                  <a:gd name="T72" fmla="*/ 24 w 92"/>
                  <a:gd name="T73" fmla="*/ 48 h 48"/>
                  <a:gd name="T74" fmla="*/ 32 w 92"/>
                  <a:gd name="T75" fmla="*/ 48 h 48"/>
                  <a:gd name="T76" fmla="*/ 32 w 92"/>
                  <a:gd name="T77" fmla="*/ 18 h 48"/>
                  <a:gd name="T78" fmla="*/ 24 w 92"/>
                  <a:gd name="T79" fmla="*/ 18 h 48"/>
                  <a:gd name="T80" fmla="*/ 24 w 92"/>
                  <a:gd name="T81" fmla="*/ 48 h 48"/>
                  <a:gd name="T82" fmla="*/ 24 w 92"/>
                  <a:gd name="T83" fmla="*/ 48 h 48"/>
                  <a:gd name="T84" fmla="*/ 12 w 92"/>
                  <a:gd name="T85" fmla="*/ 48 h 48"/>
                  <a:gd name="T86" fmla="*/ 20 w 92"/>
                  <a:gd name="T87" fmla="*/ 48 h 48"/>
                  <a:gd name="T88" fmla="*/ 20 w 92"/>
                  <a:gd name="T89" fmla="*/ 24 h 48"/>
                  <a:gd name="T90" fmla="*/ 12 w 92"/>
                  <a:gd name="T91" fmla="*/ 24 h 48"/>
                  <a:gd name="T92" fmla="*/ 12 w 92"/>
                  <a:gd name="T9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2" h="48">
                    <a:moveTo>
                      <a:pt x="0" y="48"/>
                    </a:moveTo>
                    <a:lnTo>
                      <a:pt x="8" y="48"/>
                    </a:lnTo>
                    <a:lnTo>
                      <a:pt x="8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  <a:moveTo>
                      <a:pt x="84" y="48"/>
                    </a:moveTo>
                    <a:lnTo>
                      <a:pt x="92" y="48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84" y="48"/>
                    </a:lnTo>
                    <a:lnTo>
                      <a:pt x="84" y="48"/>
                    </a:lnTo>
                    <a:close/>
                    <a:moveTo>
                      <a:pt x="72" y="48"/>
                    </a:moveTo>
                    <a:lnTo>
                      <a:pt x="80" y="48"/>
                    </a:lnTo>
                    <a:lnTo>
                      <a:pt x="80" y="16"/>
                    </a:lnTo>
                    <a:lnTo>
                      <a:pt x="72" y="16"/>
                    </a:lnTo>
                    <a:lnTo>
                      <a:pt x="72" y="48"/>
                    </a:lnTo>
                    <a:lnTo>
                      <a:pt x="72" y="48"/>
                    </a:lnTo>
                    <a:close/>
                    <a:moveTo>
                      <a:pt x="60" y="48"/>
                    </a:moveTo>
                    <a:lnTo>
                      <a:pt x="68" y="48"/>
                    </a:lnTo>
                    <a:lnTo>
                      <a:pt x="68" y="20"/>
                    </a:lnTo>
                    <a:lnTo>
                      <a:pt x="60" y="20"/>
                    </a:lnTo>
                    <a:lnTo>
                      <a:pt x="60" y="48"/>
                    </a:lnTo>
                    <a:lnTo>
                      <a:pt x="60" y="48"/>
                    </a:lnTo>
                    <a:close/>
                    <a:moveTo>
                      <a:pt x="48" y="48"/>
                    </a:moveTo>
                    <a:lnTo>
                      <a:pt x="56" y="48"/>
                    </a:lnTo>
                    <a:lnTo>
                      <a:pt x="56" y="14"/>
                    </a:lnTo>
                    <a:lnTo>
                      <a:pt x="48" y="14"/>
                    </a:lnTo>
                    <a:lnTo>
                      <a:pt x="48" y="48"/>
                    </a:lnTo>
                    <a:lnTo>
                      <a:pt x="48" y="48"/>
                    </a:lnTo>
                    <a:close/>
                    <a:moveTo>
                      <a:pt x="36" y="48"/>
                    </a:moveTo>
                    <a:lnTo>
                      <a:pt x="44" y="48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6" y="48"/>
                    </a:lnTo>
                    <a:lnTo>
                      <a:pt x="36" y="48"/>
                    </a:lnTo>
                    <a:close/>
                    <a:moveTo>
                      <a:pt x="24" y="48"/>
                    </a:moveTo>
                    <a:lnTo>
                      <a:pt x="32" y="48"/>
                    </a:lnTo>
                    <a:lnTo>
                      <a:pt x="32" y="18"/>
                    </a:lnTo>
                    <a:lnTo>
                      <a:pt x="24" y="18"/>
                    </a:lnTo>
                    <a:lnTo>
                      <a:pt x="24" y="48"/>
                    </a:lnTo>
                    <a:lnTo>
                      <a:pt x="24" y="48"/>
                    </a:lnTo>
                    <a:close/>
                    <a:moveTo>
                      <a:pt x="12" y="48"/>
                    </a:moveTo>
                    <a:lnTo>
                      <a:pt x="20" y="48"/>
                    </a:lnTo>
                    <a:lnTo>
                      <a:pt x="20" y="24"/>
                    </a:lnTo>
                    <a:lnTo>
                      <a:pt x="12" y="24"/>
                    </a:lnTo>
                    <a:lnTo>
                      <a:pt x="1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4799856" y="333640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EC3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为应用场景、产业需求提供“一站式”软硬件整体解决方案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60112" y="2794878"/>
            <a:ext cx="227177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卖机器</a:t>
            </a:r>
            <a:endParaRPr lang="en-US" altLang="zh-CN" sz="5400" b="1" dirty="0" smtClean="0">
              <a:solidFill>
                <a:schemeClr val="bg1"/>
              </a:solidFill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</a:rPr>
              <a:t>卖耗材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56892"/>
            <a:ext cx="1836819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139" y="2665700"/>
            <a:ext cx="273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 </a:t>
            </a: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融资计划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9820" y="3428365"/>
            <a:ext cx="552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5999" y="3628729"/>
            <a:ext cx="336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FINANCING PLAN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5998" y="2485961"/>
            <a:ext cx="6096002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财务预测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1055440" y="878435"/>
          <a:ext cx="9865096" cy="361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7449" y="4810070"/>
          <a:ext cx="9865098" cy="171527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6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6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2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盈利来源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技术咨询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联合申报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产品销售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平台建设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数据服务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机器人租赁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实验室建设＆课程体系输出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总收入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9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第三年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1,100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9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第四年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3,000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49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第五年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8,800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83632" y="37890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87368" y="37890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70144" y="37890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第五年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融资需求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59394" y="4653136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</a:t>
            </a:r>
            <a:r>
              <a:rPr lang="en-US" altLang="zh-CN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 </a:t>
            </a:r>
            <a:endParaRPr lang="en-US" altLang="zh-CN" sz="20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1600</a:t>
            </a:r>
            <a:r>
              <a:rPr lang="zh-CN" altLang="en-US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endParaRPr lang="zh-CN" altLang="en-US" sz="20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968021" y="3701588"/>
            <a:ext cx="1034831" cy="77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75076" y="2125134"/>
            <a:ext cx="0" cy="32403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275076" y="2125134"/>
            <a:ext cx="7292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273598" y="5365494"/>
            <a:ext cx="7292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7689271" y="1783144"/>
            <a:ext cx="929169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研发投入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7689270" y="3367320"/>
            <a:ext cx="929169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生产制造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7689270" y="4977097"/>
            <a:ext cx="929169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人体试验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940454" y="1693240"/>
            <a:ext cx="272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重点投放在核心能力平台建设、新产品新技术研发等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940453" y="2278015"/>
            <a:ext cx="253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</a:t>
            </a:r>
            <a:r>
              <a:rPr lang="en-US" altLang="zh-CN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００万</a:t>
            </a:r>
            <a:endParaRPr lang="zh-CN" altLang="en-US" sz="16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40453" y="3288220"/>
            <a:ext cx="272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投资建设机器人生产线、配套场地等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940453" y="3872995"/>
            <a:ext cx="253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</a:t>
            </a:r>
            <a:r>
              <a:rPr lang="en-US" altLang="zh-CN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００万</a:t>
            </a:r>
            <a:endParaRPr lang="zh-CN" altLang="en-US" sz="16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41247" y="4883200"/>
            <a:ext cx="2721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动物实验和人体试验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941247" y="5467975"/>
            <a:ext cx="253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 </a:t>
            </a:r>
            <a:r>
              <a:rPr lang="en-US" altLang="zh-CN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００万</a:t>
            </a:r>
            <a:endParaRPr lang="zh-CN" altLang="en-US" sz="16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10800000">
            <a:off x="3602688" y="2125134"/>
            <a:ext cx="1268744" cy="3240360"/>
            <a:chOff x="474361" y="2439932"/>
            <a:chExt cx="1268744" cy="3240360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474361" y="4016386"/>
              <a:ext cx="1266935" cy="77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50285" y="2439932"/>
              <a:ext cx="0" cy="32403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50285" y="2439932"/>
              <a:ext cx="8928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48476" y="5680292"/>
              <a:ext cx="8928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: 圆角 36"/>
          <p:cNvSpPr/>
          <p:nvPr/>
        </p:nvSpPr>
        <p:spPr>
          <a:xfrm>
            <a:off x="2720128" y="1763312"/>
            <a:ext cx="873074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</a:p>
        </p:txBody>
      </p:sp>
      <p:sp>
        <p:nvSpPr>
          <p:cNvPr id="38" name="矩形: 圆角 37"/>
          <p:cNvSpPr/>
          <p:nvPr/>
        </p:nvSpPr>
        <p:spPr>
          <a:xfrm>
            <a:off x="2707113" y="3367320"/>
            <a:ext cx="873074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运营成本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2713197" y="4984819"/>
            <a:ext cx="873074" cy="683980"/>
          </a:xfrm>
          <a:prstGeom prst="roundRect">
            <a:avLst/>
          </a:prstGeom>
          <a:solidFill>
            <a:srgbClr val="66C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设备耗材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28858" y="1763312"/>
            <a:ext cx="191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组建约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人的全职工程师团队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50821" y="2348087"/>
            <a:ext cx="2136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 </a:t>
            </a:r>
            <a:r>
              <a:rPr lang="en-US" altLang="zh-CN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００万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22750" y="3354963"/>
            <a:ext cx="236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用于团队日常运维包括办公场地、商务开支等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16024" y="3923463"/>
            <a:ext cx="2230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 ２００万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04253" y="4984819"/>
            <a:ext cx="2182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用于大型技术设备、研发耗材等购置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34051" y="5569594"/>
            <a:ext cx="218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预计费用  </a:t>
            </a:r>
            <a:r>
              <a:rPr lang="en-US" altLang="zh-CN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００万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159060" y="3524644"/>
            <a:ext cx="151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    队</a:t>
            </a:r>
          </a:p>
        </p:txBody>
      </p:sp>
      <p:sp>
        <p:nvSpPr>
          <p:cNvPr id="4" name="矩形 3"/>
          <p:cNvSpPr/>
          <p:nvPr/>
        </p:nvSpPr>
        <p:spPr>
          <a:xfrm>
            <a:off x="5178487" y="3429000"/>
            <a:ext cx="1448084" cy="575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4680" y="2456892"/>
            <a:ext cx="1836819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139" y="2665700"/>
            <a:ext cx="273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 </a:t>
            </a:r>
            <a:r>
              <a:rPr lang="zh-CN" altLang="en-US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关于我们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9820" y="3428365"/>
            <a:ext cx="552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5999" y="3628729"/>
            <a:ext cx="336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ABOUT US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5998" y="2485961"/>
            <a:ext cx="6096002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自由: 形状 20"/>
          <p:cNvSpPr/>
          <p:nvPr/>
        </p:nvSpPr>
        <p:spPr>
          <a:xfrm>
            <a:off x="1051097" y="1544642"/>
            <a:ext cx="8733493" cy="3354074"/>
          </a:xfrm>
          <a:custGeom>
            <a:avLst/>
            <a:gdLst>
              <a:gd name="connsiteX0" fmla="*/ 0 w 10086975"/>
              <a:gd name="connsiteY0" fmla="*/ 4286250 h 4290251"/>
              <a:gd name="connsiteX1" fmla="*/ 5772150 w 10086975"/>
              <a:gd name="connsiteY1" fmla="*/ 3600450 h 4290251"/>
              <a:gd name="connsiteX2" fmla="*/ 10086975 w 10086975"/>
              <a:gd name="connsiteY2" fmla="*/ 0 h 429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6975" h="4290251">
                <a:moveTo>
                  <a:pt x="0" y="4286250"/>
                </a:moveTo>
                <a:cubicBezTo>
                  <a:pt x="2045494" y="4300537"/>
                  <a:pt x="4090988" y="4314825"/>
                  <a:pt x="5772150" y="3600450"/>
                </a:cubicBezTo>
                <a:cubicBezTo>
                  <a:pt x="7453312" y="2886075"/>
                  <a:pt x="8770143" y="1443037"/>
                  <a:pt x="10086975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64504" y="4789721"/>
            <a:ext cx="204024" cy="183298"/>
            <a:chOff x="1241842" y="5416243"/>
            <a:chExt cx="250722" cy="250722"/>
          </a:xfrm>
        </p:grpSpPr>
        <p:sp>
          <p:nvSpPr>
            <p:cNvPr id="14" name="椭圆 13"/>
            <p:cNvSpPr/>
            <p:nvPr/>
          </p:nvSpPr>
          <p:spPr>
            <a:xfrm>
              <a:off x="1241842" y="541624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300963" y="5475364"/>
              <a:ext cx="132480" cy="132480"/>
            </a:xfrm>
            <a:prstGeom prst="ellipse">
              <a:avLst/>
            </a:prstGeom>
            <a:solidFill>
              <a:srgbClr val="0BD2D2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98301" y="5766127"/>
            <a:ext cx="1608170" cy="51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并串联耦合，轻量结构机器人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3650" y="5417869"/>
            <a:ext cx="1245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一代机器人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32966" y="5122920"/>
            <a:ext cx="1209147" cy="307777"/>
            <a:chOff x="624253" y="5773631"/>
            <a:chExt cx="1485900" cy="420989"/>
          </a:xfrm>
          <a:solidFill>
            <a:srgbClr val="E36931"/>
          </a:solidFill>
        </p:grpSpPr>
        <p:sp>
          <p:nvSpPr>
            <p:cNvPr id="19" name="矩形: 圆角 27"/>
            <p:cNvSpPr/>
            <p:nvPr/>
          </p:nvSpPr>
          <p:spPr>
            <a:xfrm>
              <a:off x="624253" y="5784850"/>
              <a:ext cx="1485900" cy="381000"/>
            </a:xfrm>
            <a:prstGeom prst="roundRect">
              <a:avLst>
                <a:gd name="adj" fmla="val 50000"/>
              </a:avLst>
            </a:prstGeom>
            <a:solidFill>
              <a:srgbClr val="24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5435" y="5773631"/>
              <a:ext cx="1247198" cy="4209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2012.06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479330" y="6015268"/>
            <a:ext cx="1608170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组建核心技术团队，设计辅助手术模块系统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75898" y="5398682"/>
            <a:ext cx="1972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第一代机器人</a:t>
            </a:r>
            <a:endParaRPr lang="en-US" altLang="zh-CN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模块系统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657563" y="5079781"/>
            <a:ext cx="1209147" cy="307777"/>
            <a:chOff x="3197490" y="5703571"/>
            <a:chExt cx="1485900" cy="420988"/>
          </a:xfrm>
          <a:solidFill>
            <a:srgbClr val="E36931"/>
          </a:solidFill>
        </p:grpSpPr>
        <p:sp>
          <p:nvSpPr>
            <p:cNvPr id="27" name="矩形: 圆角 31"/>
            <p:cNvSpPr/>
            <p:nvPr/>
          </p:nvSpPr>
          <p:spPr>
            <a:xfrm>
              <a:off x="3197490" y="5733464"/>
              <a:ext cx="1485900" cy="380999"/>
            </a:xfrm>
            <a:prstGeom prst="roundRect">
              <a:avLst>
                <a:gd name="adj" fmla="val 50000"/>
              </a:avLst>
            </a:prstGeom>
            <a:solidFill>
              <a:srgbClr val="24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308672" y="5703571"/>
              <a:ext cx="1247198" cy="420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2015.05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87892" y="4509119"/>
            <a:ext cx="204022" cy="183299"/>
            <a:chOff x="6646215" y="4509916"/>
            <a:chExt cx="250720" cy="250722"/>
          </a:xfrm>
        </p:grpSpPr>
        <p:sp>
          <p:nvSpPr>
            <p:cNvPr id="38" name="椭圆 37"/>
            <p:cNvSpPr/>
            <p:nvPr/>
          </p:nvSpPr>
          <p:spPr>
            <a:xfrm>
              <a:off x="6646215" y="4509916"/>
              <a:ext cx="250720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700078" y="4568508"/>
              <a:ext cx="132480" cy="132483"/>
            </a:xfrm>
            <a:prstGeom prst="ellipse">
              <a:avLst/>
            </a:prstGeom>
            <a:solidFill>
              <a:srgbClr val="0BD2D2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8430761" y="3162231"/>
            <a:ext cx="1608170" cy="29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3" name="组合 36"/>
          <p:cNvGrpSpPr/>
          <p:nvPr/>
        </p:nvGrpSpPr>
        <p:grpSpPr>
          <a:xfrm>
            <a:off x="3153958" y="4753857"/>
            <a:ext cx="204021" cy="183298"/>
            <a:chOff x="6038203" y="3839830"/>
            <a:chExt cx="250721" cy="250722"/>
          </a:xfrm>
        </p:grpSpPr>
        <p:sp>
          <p:nvSpPr>
            <p:cNvPr id="54" name="椭圆 53"/>
            <p:cNvSpPr/>
            <p:nvPr/>
          </p:nvSpPr>
          <p:spPr>
            <a:xfrm>
              <a:off x="6038203" y="3839830"/>
              <a:ext cx="250721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100254" y="3899052"/>
              <a:ext cx="132480" cy="132481"/>
            </a:xfrm>
            <a:prstGeom prst="ellipse">
              <a:avLst/>
            </a:prstGeom>
            <a:solidFill>
              <a:srgbClr val="0BD2D2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6" name="组合 41"/>
          <p:cNvGrpSpPr/>
          <p:nvPr/>
        </p:nvGrpSpPr>
        <p:grpSpPr>
          <a:xfrm>
            <a:off x="4582726" y="4941168"/>
            <a:ext cx="1209148" cy="307777"/>
            <a:chOff x="7769943" y="3971959"/>
            <a:chExt cx="1485900" cy="420988"/>
          </a:xfrm>
          <a:solidFill>
            <a:srgbClr val="E36931"/>
          </a:solidFill>
        </p:grpSpPr>
        <p:sp>
          <p:nvSpPr>
            <p:cNvPr id="57" name="矩形: 圆角 45"/>
            <p:cNvSpPr/>
            <p:nvPr/>
          </p:nvSpPr>
          <p:spPr>
            <a:xfrm>
              <a:off x="7769943" y="3984855"/>
              <a:ext cx="1485900" cy="380999"/>
            </a:xfrm>
            <a:prstGeom prst="roundRect">
              <a:avLst>
                <a:gd name="adj" fmla="val 50000"/>
              </a:avLst>
            </a:prstGeom>
            <a:solidFill>
              <a:srgbClr val="24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902994" y="3971959"/>
              <a:ext cx="1247197" cy="420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2017.01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4572976" y="5286108"/>
            <a:ext cx="1245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二代机器人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439816" y="5672591"/>
            <a:ext cx="1608170" cy="510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优化机械结构，更快控制响应，更精确运动</a:t>
            </a:r>
          </a:p>
        </p:txBody>
      </p:sp>
      <p:sp>
        <p:nvSpPr>
          <p:cNvPr id="62" name="椭圆 61"/>
          <p:cNvSpPr/>
          <p:nvPr/>
        </p:nvSpPr>
        <p:spPr>
          <a:xfrm>
            <a:off x="9450848" y="1718294"/>
            <a:ext cx="204024" cy="1832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sx="110000" sy="11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499251" y="1760972"/>
            <a:ext cx="107805" cy="96854"/>
          </a:xfrm>
          <a:prstGeom prst="ellipse">
            <a:avLst/>
          </a:prstGeom>
          <a:solidFill>
            <a:srgbClr val="0BD2D2"/>
          </a:solidFill>
          <a:ln>
            <a:noFill/>
          </a:ln>
          <a:effectLst>
            <a:outerShdw blurRad="25400" sx="115000" sy="115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491088" y="1398356"/>
            <a:ext cx="2509568" cy="920074"/>
            <a:chOff x="9367103" y="1136516"/>
            <a:chExt cx="2509568" cy="920074"/>
          </a:xfrm>
        </p:grpSpPr>
        <p:sp>
          <p:nvSpPr>
            <p:cNvPr id="68" name="文本框 67"/>
            <p:cNvSpPr txBox="1"/>
            <p:nvPr/>
          </p:nvSpPr>
          <p:spPr>
            <a:xfrm>
              <a:off x="9367103" y="1766574"/>
              <a:ext cx="2509568" cy="29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5G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远程手术，动物实验</a:t>
              </a:r>
            </a:p>
          </p:txBody>
        </p:sp>
        <p:grpSp>
          <p:nvGrpSpPr>
            <p:cNvPr id="64" name="组合 49"/>
            <p:cNvGrpSpPr/>
            <p:nvPr/>
          </p:nvGrpSpPr>
          <p:grpSpPr>
            <a:xfrm>
              <a:off x="9993071" y="1136516"/>
              <a:ext cx="1229960" cy="309580"/>
              <a:chOff x="10578852" y="2896625"/>
              <a:chExt cx="1511471" cy="423454"/>
            </a:xfrm>
            <a:solidFill>
              <a:srgbClr val="E36931"/>
            </a:solidFill>
          </p:grpSpPr>
          <p:sp>
            <p:nvSpPr>
              <p:cNvPr id="65" name="矩形: 圆角 52"/>
              <p:cNvSpPr/>
              <p:nvPr/>
            </p:nvSpPr>
            <p:spPr>
              <a:xfrm>
                <a:off x="10578852" y="2896625"/>
                <a:ext cx="1485900" cy="380999"/>
              </a:xfrm>
              <a:prstGeom prst="roundRect">
                <a:avLst>
                  <a:gd name="adj" fmla="val 50000"/>
                </a:avLst>
              </a:prstGeom>
              <a:solidFill>
                <a:srgbClr val="24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0604425" y="2899091"/>
                <a:ext cx="1485898" cy="420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2020</a:t>
                </a:r>
                <a:endPara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9863123" y="1446096"/>
              <a:ext cx="1404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丰富产品体系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384036" y="4077072"/>
            <a:ext cx="204023" cy="183297"/>
            <a:chOff x="8520428" y="4903793"/>
            <a:chExt cx="250721" cy="250723"/>
          </a:xfrm>
        </p:grpSpPr>
        <p:sp>
          <p:nvSpPr>
            <p:cNvPr id="70" name="椭圆 69"/>
            <p:cNvSpPr/>
            <p:nvPr/>
          </p:nvSpPr>
          <p:spPr>
            <a:xfrm>
              <a:off x="8520428" y="4903793"/>
              <a:ext cx="250721" cy="250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8576958" y="4969714"/>
              <a:ext cx="132480" cy="132480"/>
            </a:xfrm>
            <a:prstGeom prst="ellipse">
              <a:avLst/>
            </a:prstGeom>
            <a:solidFill>
              <a:srgbClr val="0BD2D2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96000" y="4441242"/>
            <a:ext cx="2044295" cy="1292014"/>
            <a:chOff x="6450171" y="4201343"/>
            <a:chExt cx="2044295" cy="1292014"/>
          </a:xfrm>
        </p:grpSpPr>
        <p:sp>
          <p:nvSpPr>
            <p:cNvPr id="49" name="文本框 48"/>
            <p:cNvSpPr txBox="1"/>
            <p:nvPr/>
          </p:nvSpPr>
          <p:spPr>
            <a:xfrm>
              <a:off x="6670272" y="4540790"/>
              <a:ext cx="151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确定战略蓝图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6799625" y="4201343"/>
              <a:ext cx="1209146" cy="307777"/>
              <a:chOff x="7989839" y="5490272"/>
              <a:chExt cx="1485899" cy="420989"/>
            </a:xfrm>
            <a:solidFill>
              <a:srgbClr val="E36931"/>
            </a:solidFill>
          </p:grpSpPr>
          <p:sp>
            <p:nvSpPr>
              <p:cNvPr id="51" name="矩形: 圆角 52"/>
              <p:cNvSpPr/>
              <p:nvPr/>
            </p:nvSpPr>
            <p:spPr>
              <a:xfrm>
                <a:off x="7989839" y="5501873"/>
                <a:ext cx="1485899" cy="381000"/>
              </a:xfrm>
              <a:prstGeom prst="roundRect">
                <a:avLst>
                  <a:gd name="adj" fmla="val 50000"/>
                </a:avLst>
              </a:prstGeom>
              <a:solidFill>
                <a:srgbClr val="24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8135533" y="5490272"/>
                <a:ext cx="1247198" cy="420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2018</a:t>
                </a:r>
                <a:endPara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6450171" y="4893193"/>
              <a:ext cx="204429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0"/>
                </a:spcAft>
                <a:buClrTx/>
                <a:buSzTx/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确定以</a:t>
              </a: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Zeiss-</a:t>
              </a:r>
              <a:r>
                <a:rPr lang="en-US" altLang="zh-CN" sz="1100" dirty="0" err="1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iOCT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图像引导的手术系统集成及研发</a:t>
              </a:r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</a:p>
        </p:txBody>
      </p:sp>
      <p:cxnSp>
        <p:nvCxnSpPr>
          <p:cNvPr id="91" name="直接连接符 90"/>
          <p:cNvCxnSpPr/>
          <p:nvPr/>
        </p:nvCxnSpPr>
        <p:spPr>
          <a:xfrm>
            <a:off x="104202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04" y="2953027"/>
            <a:ext cx="2683011" cy="18280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94" y="2390118"/>
            <a:ext cx="1727377" cy="21777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29" y="2754846"/>
            <a:ext cx="1596755" cy="1490305"/>
          </a:xfrm>
          <a:prstGeom prst="rect">
            <a:avLst/>
          </a:prstGeom>
        </p:spPr>
      </p:pic>
      <p:pic>
        <p:nvPicPr>
          <p:cNvPr id="72" name="Picture 2" descr="C:\Users\zhoushuai\Desktop\ZeissO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86" y="1857826"/>
            <a:ext cx="1204238" cy="180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358" y="286440"/>
            <a:ext cx="1236003" cy="672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752" y="674250"/>
            <a:ext cx="1165135" cy="7913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02" y="630319"/>
            <a:ext cx="1440274" cy="192036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8217267" y="2830698"/>
            <a:ext cx="204023" cy="183297"/>
            <a:chOff x="8217267" y="2830698"/>
            <a:chExt cx="204023" cy="183297"/>
          </a:xfrm>
        </p:grpSpPr>
        <p:sp>
          <p:nvSpPr>
            <p:cNvPr id="78" name="椭圆 77"/>
            <p:cNvSpPr/>
            <p:nvPr/>
          </p:nvSpPr>
          <p:spPr>
            <a:xfrm>
              <a:off x="8217267" y="2830698"/>
              <a:ext cx="204023" cy="1832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8263268" y="2882763"/>
              <a:ext cx="107805" cy="96853"/>
            </a:xfrm>
            <a:prstGeom prst="ellipse">
              <a:avLst/>
            </a:prstGeom>
            <a:solidFill>
              <a:srgbClr val="0BD2D2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834904" y="3140968"/>
            <a:ext cx="2509568" cy="1162511"/>
            <a:chOff x="9367103" y="1136516"/>
            <a:chExt cx="2509568" cy="1162511"/>
          </a:xfrm>
        </p:grpSpPr>
        <p:sp>
          <p:nvSpPr>
            <p:cNvPr id="81" name="文本框 80"/>
            <p:cNvSpPr txBox="1"/>
            <p:nvPr/>
          </p:nvSpPr>
          <p:spPr>
            <a:xfrm>
              <a:off x="9367103" y="1766574"/>
              <a:ext cx="2509568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与中山眼科展开紧密合作，将手术操作扩展到白内障等常规眼科手术</a:t>
              </a:r>
            </a:p>
          </p:txBody>
        </p:sp>
        <p:grpSp>
          <p:nvGrpSpPr>
            <p:cNvPr id="82" name="组合 49"/>
            <p:cNvGrpSpPr/>
            <p:nvPr/>
          </p:nvGrpSpPr>
          <p:grpSpPr>
            <a:xfrm>
              <a:off x="9993071" y="1136516"/>
              <a:ext cx="1229960" cy="309580"/>
              <a:chOff x="10578852" y="2896625"/>
              <a:chExt cx="1511471" cy="423454"/>
            </a:xfrm>
            <a:solidFill>
              <a:srgbClr val="E36931"/>
            </a:solidFill>
          </p:grpSpPr>
          <p:sp>
            <p:nvSpPr>
              <p:cNvPr id="85" name="矩形: 圆角 52"/>
              <p:cNvSpPr/>
              <p:nvPr/>
            </p:nvSpPr>
            <p:spPr>
              <a:xfrm>
                <a:off x="10578852" y="2896625"/>
                <a:ext cx="1485900" cy="380999"/>
              </a:xfrm>
              <a:prstGeom prst="roundRect">
                <a:avLst>
                  <a:gd name="adj" fmla="val 50000"/>
                </a:avLst>
              </a:prstGeom>
              <a:solidFill>
                <a:srgbClr val="24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10604425" y="2899091"/>
                <a:ext cx="1485898" cy="420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2019</a:t>
                </a:r>
                <a:endParaRPr lang="zh-CN" altLang="en-US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9863123" y="1446096"/>
              <a:ext cx="1404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工业样机</a:t>
              </a: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689" y="4102002"/>
            <a:ext cx="1794044" cy="25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4680" y="2456892"/>
            <a:ext cx="1836819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139" y="2665700"/>
            <a:ext cx="273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 </a:t>
            </a:r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项目简介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9820" y="3428365"/>
            <a:ext cx="552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5999" y="3628729"/>
            <a:ext cx="336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INTRODUCTION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5998" y="2485961"/>
            <a:ext cx="6096002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55440" y="1895554"/>
            <a:ext cx="2788011" cy="34440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4196" y="191259"/>
            <a:ext cx="178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163725" y="3376696"/>
            <a:ext cx="65488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大学 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在读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博士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，专注机器人研究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2011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-2018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年本硕就读于华南理工大学自动化学院，主要研究机器人单臂控制算法。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中山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大学攻读博士期间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，主要研究机器人辅助眼科手术。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目前负责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系统整体设计、实时系统设计和人工智能算法。</a:t>
            </a:r>
            <a:endParaRPr lang="zh-CN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30621" y="1899246"/>
            <a:ext cx="2301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夏俊</a:t>
            </a:r>
            <a:endParaRPr lang="zh-CN" altLang="en-US" sz="3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230621" y="3170585"/>
            <a:ext cx="165434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231187" y="2580972"/>
            <a:ext cx="2812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 XIA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73" y="1575531"/>
            <a:ext cx="2759411" cy="35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196" y="191259"/>
            <a:ext cx="178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060517" y="1851346"/>
            <a:ext cx="2788011" cy="34440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7745" y="3553263"/>
            <a:ext cx="6289757" cy="226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慕尼黑工业大学 博士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，专注机器人研究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慕尼黑工业大学</a:t>
            </a:r>
            <a:r>
              <a:rPr lang="en-US" altLang="zh-CN" sz="1600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Isar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右岸附属医院眼科器械研究实验室主任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长期与美国约翰霍普金斯大学，德国卡尔蔡司，西门子医疗，有长期稳定合作关系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目前负责团队技术方向设计、机器人整体优化，硬件控制平台设计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7745" y="2204864"/>
            <a:ext cx="4874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Dr.-</a:t>
            </a:r>
            <a:r>
              <a:rPr lang="en-US" altLang="zh-CN" sz="3200" b="1" kern="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Ing</a:t>
            </a:r>
            <a:r>
              <a:rPr lang="en-US" altLang="zh-CN" sz="32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 Ali </a:t>
            </a:r>
            <a:r>
              <a:rPr lang="en-US" altLang="zh-CN" sz="3200" b="1" kern="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Nasseri</a:t>
            </a:r>
            <a:endParaRPr lang="zh-CN" altLang="en-US" sz="32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147749" y="3348255"/>
            <a:ext cx="165618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073847"/>
            <a:ext cx="2958832" cy="2958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94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55440" y="1895554"/>
            <a:ext cx="2788011" cy="34440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4196" y="191259"/>
            <a:ext cx="178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163725" y="3376696"/>
            <a:ext cx="65488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巴黎高等国际商业管理学院 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MBA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2014-2019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 联合畅想运营总监。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2012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-2014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 荷兰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Incentive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国际会展公司法国分公司总经理。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2005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-2012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 法国自由高级商务咨询师</a:t>
            </a: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目前负责团队运营</a:t>
            </a:r>
            <a:r>
              <a: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3725" y="1941837"/>
            <a:ext cx="2301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黎丹</a:t>
            </a:r>
            <a:endParaRPr lang="zh-CN" altLang="en-US" sz="3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230621" y="3170585"/>
            <a:ext cx="165434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164291" y="2623563"/>
            <a:ext cx="2812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Dan LI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073291"/>
            <a:ext cx="2664296" cy="30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0.bdstatic.com/70cFuHSh_Q1YnxGkpoWK1HF6hhy/it/u=3177377787,1273159277&amp;fm=15&amp;gp=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t="4589" r="27387" b="11993"/>
          <a:stretch>
            <a:fillRect/>
          </a:stretch>
        </p:blipFill>
        <p:spPr bwMode="auto">
          <a:xfrm>
            <a:off x="2115703" y="1278761"/>
            <a:ext cx="2632002" cy="2632002"/>
          </a:xfrm>
          <a:prstGeom prst="ellipse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354196" y="191259"/>
            <a:ext cx="178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847529" y="4257670"/>
            <a:ext cx="31683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首席科学家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黄凯</a:t>
            </a:r>
            <a:endParaRPr lang="en-US" altLang="zh-CN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苏黎世理工大学 博士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 教授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无人系统研究所所长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海外高层次人才引进计划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广东省重点研发项目首席科学家</a:t>
            </a:r>
            <a:endParaRPr lang="zh-CN" altLang="zh-CN" sz="16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2" b="22000"/>
          <a:stretch>
            <a:fillRect/>
          </a:stretch>
        </p:blipFill>
        <p:spPr bwMode="auto">
          <a:xfrm>
            <a:off x="6627306" y="1166819"/>
            <a:ext cx="2681804" cy="26259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6312024" y="4278302"/>
            <a:ext cx="33123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医学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首席科学家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林浩添</a:t>
            </a:r>
            <a:endParaRPr lang="en-US" altLang="zh-CN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中山眼科人工智能与大数据科主任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国家优青，国家重点研发项目首席科学家，青年珠江学者，广东省“特支计划”科技创新领军人才，广东省杰出青年医学人才和杰出青年基金获得者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4" descr="Image result for ali nasseri 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71" y="1166293"/>
            <a:ext cx="1012615" cy="13501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376" y="4461999"/>
            <a:ext cx="11017224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</a:t>
            </a:r>
            <a:r>
              <a:rPr lang="zh-CN" altLang="en-US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慕尼黑工业大学与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中山大学无人系统研究所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团队主创人员来自慕尼黑工业大学、中山大学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等海内外名校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团队中硕士以上学历占</a:t>
            </a:r>
            <a:r>
              <a:rPr lang="en-US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，是一支由高学历、高素质人才组成的创业团队，具备丰富的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国家及企业重点工程项目研发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创始人均在医疗机器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人方向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年以上研发经验</a:t>
            </a:r>
            <a:r>
              <a:rPr lang="zh-CN" altLang="zh-CN" sz="1400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MICCAI, IEEE-ICRA, IEEE-IROS, IEEE-EMBC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会议论文</a:t>
            </a:r>
            <a:r>
              <a:rPr lang="zh-CN" altLang="en-US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及顶级期刊</a:t>
            </a:r>
            <a:r>
              <a:rPr lang="en-US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余篇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首席技术顾问黄凯教授毕业于苏黎世理工大学，</a:t>
            </a:r>
            <a:r>
              <a:rPr lang="zh-CN" altLang="zh-CN" sz="1400" b="1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中组部青年千人科学家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，为机器人系统设计、平台架构设计提供技术支持。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席医学顾问林浩添教授是著名白内障手术专家，中山眼科人工智能与大数据科主任，国家优青，国家重点研发项目首席科学家，青年珠江学者，广东省“特支计划”科技创新领军人才，广东省杰出青年医学人才和杰出青年基金获得者。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海外运营顾问</a:t>
            </a: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M. Ali </a:t>
            </a:r>
            <a:r>
              <a:rPr lang="en-US" altLang="zh-CN" sz="1400" kern="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Nasseri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博士拥有</a:t>
            </a: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医疗机器人海外市场经验。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153" y="2699782"/>
            <a:ext cx="229854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技术主管</a:t>
            </a:r>
            <a:r>
              <a:rPr lang="en-US" altLang="zh-CN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林生智</a:t>
            </a:r>
            <a:endParaRPr lang="en-US" altLang="zh-CN" sz="1400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</a:t>
            </a: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硕士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系统优化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79959" y="2699147"/>
            <a:ext cx="27799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技术主管</a:t>
            </a:r>
            <a:r>
              <a:rPr lang="en-US" altLang="zh-CN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Sean </a:t>
            </a:r>
            <a:r>
              <a:rPr lang="en-US" altLang="zh-CN" sz="1400" b="1" kern="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Bergunder</a:t>
            </a:r>
            <a:endParaRPr lang="en-US" altLang="zh-CN" sz="1400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 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硕士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控制算法开发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43843" y="2715671"/>
            <a:ext cx="20216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工程师</a:t>
            </a:r>
            <a:r>
              <a:rPr lang="en-US" altLang="zh-CN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刘林林</a:t>
            </a:r>
            <a:endParaRPr lang="en-US" altLang="zh-CN" sz="1400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 学士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控制算法开发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4196" y="191259"/>
            <a:ext cx="178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55163" y="2729383"/>
            <a:ext cx="24858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工程师 倪欢琦</a:t>
            </a:r>
            <a:endParaRPr lang="en-US" altLang="zh-CN" sz="1400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 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硕士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算法开发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82597" y="2708153"/>
            <a:ext cx="254416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技术主管 吴天祎</a:t>
            </a:r>
            <a:endParaRPr lang="en-US" altLang="zh-CN" sz="1400" b="1" kern="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中山大学 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硕士</a:t>
            </a:r>
            <a:endParaRPr lang="en-US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算法开发</a:t>
            </a:r>
            <a:endParaRPr lang="zh-CN" altLang="zh-CN" sz="1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3" t="2422" r="38155" b="21217"/>
          <a:stretch>
            <a:fillRect/>
          </a:stretch>
        </p:blipFill>
        <p:spPr>
          <a:xfrm>
            <a:off x="3071664" y="1124499"/>
            <a:ext cx="1127377" cy="1411101"/>
          </a:xfrm>
          <a:prstGeom prst="ellipse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53" y="1124499"/>
            <a:ext cx="991933" cy="1417047"/>
          </a:xfrm>
          <a:prstGeom prst="ellipse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2" y="1065515"/>
            <a:ext cx="1102437" cy="1523852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1065515"/>
            <a:ext cx="1117040" cy="15238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613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8333" y="4119719"/>
            <a:ext cx="415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8334" y="3393325"/>
            <a:ext cx="415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打造手术智能化，助力智能医疗</a:t>
            </a:r>
            <a:endParaRPr lang="en-US" altLang="zh-CN" sz="1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018333" y="3930498"/>
            <a:ext cx="4155332" cy="0"/>
          </a:xfrm>
          <a:prstGeom prst="line">
            <a:avLst/>
          </a:prstGeom>
          <a:ln w="12700">
            <a:solidFill>
              <a:srgbClr val="E649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2108917" y="6016089"/>
            <a:ext cx="1785301" cy="307777"/>
            <a:chOff x="2135560" y="5517802"/>
            <a:chExt cx="1785301" cy="307777"/>
          </a:xfrm>
        </p:grpSpPr>
        <p:sp>
          <p:nvSpPr>
            <p:cNvPr id="20" name="文本框 19"/>
            <p:cNvSpPr txBox="1"/>
            <p:nvPr/>
          </p:nvSpPr>
          <p:spPr>
            <a:xfrm>
              <a:off x="2396231" y="5517802"/>
              <a:ext cx="1524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15919108955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135560" y="5517802"/>
              <a:ext cx="223492" cy="242005"/>
              <a:chOff x="4035173" y="4884215"/>
              <a:chExt cx="335207" cy="362975"/>
            </a:xfrm>
            <a:solidFill>
              <a:schemeClr val="bg1"/>
            </a:solidFill>
          </p:grpSpPr>
          <p:sp>
            <p:nvSpPr>
              <p:cNvPr id="31" name="Freeform 115"/>
              <p:cNvSpPr/>
              <p:nvPr/>
            </p:nvSpPr>
            <p:spPr bwMode="auto">
              <a:xfrm>
                <a:off x="4035173" y="4884215"/>
                <a:ext cx="335207" cy="192397"/>
              </a:xfrm>
              <a:custGeom>
                <a:avLst/>
                <a:gdLst>
                  <a:gd name="T0" fmla="*/ 82 w 85"/>
                  <a:gd name="T1" fmla="*/ 27 h 49"/>
                  <a:gd name="T2" fmla="*/ 70 w 85"/>
                  <a:gd name="T3" fmla="*/ 16 h 49"/>
                  <a:gd name="T4" fmla="*/ 14 w 85"/>
                  <a:gd name="T5" fmla="*/ 16 h 49"/>
                  <a:gd name="T6" fmla="*/ 2 w 85"/>
                  <a:gd name="T7" fmla="*/ 27 h 49"/>
                  <a:gd name="T8" fmla="*/ 0 w 85"/>
                  <a:gd name="T9" fmla="*/ 33 h 49"/>
                  <a:gd name="T10" fmla="*/ 2 w 85"/>
                  <a:gd name="T11" fmla="*/ 38 h 49"/>
                  <a:gd name="T12" fmla="*/ 11 w 85"/>
                  <a:gd name="T13" fmla="*/ 47 h 49"/>
                  <a:gd name="T14" fmla="*/ 17 w 85"/>
                  <a:gd name="T15" fmla="*/ 49 h 49"/>
                  <a:gd name="T16" fmla="*/ 22 w 85"/>
                  <a:gd name="T17" fmla="*/ 47 h 49"/>
                  <a:gd name="T18" fmla="*/ 31 w 85"/>
                  <a:gd name="T19" fmla="*/ 38 h 49"/>
                  <a:gd name="T20" fmla="*/ 33 w 85"/>
                  <a:gd name="T21" fmla="*/ 33 h 49"/>
                  <a:gd name="T22" fmla="*/ 31 w 85"/>
                  <a:gd name="T23" fmla="*/ 27 h 49"/>
                  <a:gd name="T24" fmla="*/ 22 w 85"/>
                  <a:gd name="T25" fmla="*/ 19 h 49"/>
                  <a:gd name="T26" fmla="*/ 62 w 85"/>
                  <a:gd name="T27" fmla="*/ 19 h 49"/>
                  <a:gd name="T28" fmla="*/ 53 w 85"/>
                  <a:gd name="T29" fmla="*/ 27 h 49"/>
                  <a:gd name="T30" fmla="*/ 53 w 85"/>
                  <a:gd name="T31" fmla="*/ 38 h 49"/>
                  <a:gd name="T32" fmla="*/ 62 w 85"/>
                  <a:gd name="T33" fmla="*/ 47 h 49"/>
                  <a:gd name="T34" fmla="*/ 67 w 85"/>
                  <a:gd name="T35" fmla="*/ 49 h 49"/>
                  <a:gd name="T36" fmla="*/ 73 w 85"/>
                  <a:gd name="T37" fmla="*/ 47 h 49"/>
                  <a:gd name="T38" fmla="*/ 82 w 85"/>
                  <a:gd name="T39" fmla="*/ 38 h 49"/>
                  <a:gd name="T40" fmla="*/ 82 w 85"/>
                  <a:gd name="T41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49">
                    <a:moveTo>
                      <a:pt x="82" y="27"/>
                    </a:moveTo>
                    <a:cubicBezTo>
                      <a:pt x="70" y="16"/>
                      <a:pt x="70" y="16"/>
                      <a:pt x="70" y="16"/>
                    </a:cubicBezTo>
                    <a:cubicBezTo>
                      <a:pt x="55" y="0"/>
                      <a:pt x="29" y="0"/>
                      <a:pt x="14" y="1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8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2" y="48"/>
                      <a:pt x="14" y="49"/>
                      <a:pt x="17" y="49"/>
                    </a:cubicBezTo>
                    <a:cubicBezTo>
                      <a:pt x="19" y="49"/>
                      <a:pt x="21" y="48"/>
                      <a:pt x="22" y="47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7"/>
                      <a:pt x="33" y="35"/>
                      <a:pt x="33" y="33"/>
                    </a:cubicBezTo>
                    <a:cubicBezTo>
                      <a:pt x="33" y="31"/>
                      <a:pt x="32" y="29"/>
                      <a:pt x="31" y="2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34" y="10"/>
                      <a:pt x="50" y="10"/>
                      <a:pt x="62" y="1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0" y="30"/>
                      <a:pt x="50" y="35"/>
                      <a:pt x="53" y="38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8"/>
                      <a:pt x="65" y="49"/>
                      <a:pt x="67" y="49"/>
                    </a:cubicBezTo>
                    <a:cubicBezTo>
                      <a:pt x="70" y="49"/>
                      <a:pt x="72" y="48"/>
                      <a:pt x="73" y="47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5" y="35"/>
                      <a:pt x="85" y="30"/>
                      <a:pt x="82" y="2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16"/>
              <p:cNvSpPr>
                <a:spLocks noEditPoints="1"/>
              </p:cNvSpPr>
              <p:nvPr/>
            </p:nvSpPr>
            <p:spPr bwMode="auto">
              <a:xfrm>
                <a:off x="4058975" y="5056777"/>
                <a:ext cx="283637" cy="190413"/>
              </a:xfrm>
              <a:custGeom>
                <a:avLst/>
                <a:gdLst>
                  <a:gd name="T0" fmla="*/ 48 w 72"/>
                  <a:gd name="T1" fmla="*/ 8 h 48"/>
                  <a:gd name="T2" fmla="*/ 48 w 72"/>
                  <a:gd name="T3" fmla="*/ 0 h 48"/>
                  <a:gd name="T4" fmla="*/ 40 w 72"/>
                  <a:gd name="T5" fmla="*/ 0 h 48"/>
                  <a:gd name="T6" fmla="*/ 40 w 72"/>
                  <a:gd name="T7" fmla="*/ 8 h 48"/>
                  <a:gd name="T8" fmla="*/ 32 w 72"/>
                  <a:gd name="T9" fmla="*/ 8 h 48"/>
                  <a:gd name="T10" fmla="*/ 32 w 72"/>
                  <a:gd name="T11" fmla="*/ 0 h 48"/>
                  <a:gd name="T12" fmla="*/ 24 w 72"/>
                  <a:gd name="T13" fmla="*/ 0 h 48"/>
                  <a:gd name="T14" fmla="*/ 24 w 72"/>
                  <a:gd name="T15" fmla="*/ 8 h 48"/>
                  <a:gd name="T16" fmla="*/ 0 w 72"/>
                  <a:gd name="T17" fmla="*/ 36 h 48"/>
                  <a:gd name="T18" fmla="*/ 0 w 72"/>
                  <a:gd name="T19" fmla="*/ 48 h 48"/>
                  <a:gd name="T20" fmla="*/ 72 w 72"/>
                  <a:gd name="T21" fmla="*/ 48 h 48"/>
                  <a:gd name="T22" fmla="*/ 72 w 72"/>
                  <a:gd name="T23" fmla="*/ 36 h 48"/>
                  <a:gd name="T24" fmla="*/ 48 w 72"/>
                  <a:gd name="T25" fmla="*/ 8 h 48"/>
                  <a:gd name="T26" fmla="*/ 36 w 72"/>
                  <a:gd name="T27" fmla="*/ 40 h 48"/>
                  <a:gd name="T28" fmla="*/ 24 w 72"/>
                  <a:gd name="T29" fmla="*/ 28 h 48"/>
                  <a:gd name="T30" fmla="*/ 36 w 72"/>
                  <a:gd name="T31" fmla="*/ 16 h 48"/>
                  <a:gd name="T32" fmla="*/ 48 w 72"/>
                  <a:gd name="T33" fmla="*/ 28 h 48"/>
                  <a:gd name="T34" fmla="*/ 36 w 72"/>
                  <a:gd name="T35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48">
                    <a:moveTo>
                      <a:pt x="48" y="8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0" y="10"/>
                      <a:pt x="0" y="22"/>
                      <a:pt x="0" y="3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22"/>
                      <a:pt x="62" y="10"/>
                      <a:pt x="48" y="8"/>
                    </a:cubicBezTo>
                    <a:close/>
                    <a:moveTo>
                      <a:pt x="36" y="40"/>
                    </a:moveTo>
                    <a:cubicBezTo>
                      <a:pt x="29" y="40"/>
                      <a:pt x="24" y="35"/>
                      <a:pt x="24" y="28"/>
                    </a:cubicBezTo>
                    <a:cubicBezTo>
                      <a:pt x="24" y="21"/>
                      <a:pt x="29" y="16"/>
                      <a:pt x="36" y="16"/>
                    </a:cubicBezTo>
                    <a:cubicBezTo>
                      <a:pt x="43" y="16"/>
                      <a:pt x="48" y="21"/>
                      <a:pt x="48" y="28"/>
                    </a:cubicBezTo>
                    <a:cubicBezTo>
                      <a:pt x="48" y="35"/>
                      <a:pt x="43" y="40"/>
                      <a:pt x="36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918680" y="5990899"/>
            <a:ext cx="2948880" cy="332084"/>
            <a:chOff x="5383245" y="5491448"/>
            <a:chExt cx="2948880" cy="332084"/>
          </a:xfrm>
        </p:grpSpPr>
        <p:grpSp>
          <p:nvGrpSpPr>
            <p:cNvPr id="22" name="组合 21"/>
            <p:cNvGrpSpPr/>
            <p:nvPr/>
          </p:nvGrpSpPr>
          <p:grpSpPr>
            <a:xfrm>
              <a:off x="5383245" y="5491448"/>
              <a:ext cx="194016" cy="268359"/>
              <a:chOff x="6318149" y="2621077"/>
              <a:chExt cx="315372" cy="362974"/>
            </a:xfrm>
            <a:solidFill>
              <a:schemeClr val="bg1"/>
            </a:solidFill>
          </p:grpSpPr>
          <p:sp>
            <p:nvSpPr>
              <p:cNvPr id="28" name="Freeform 56"/>
              <p:cNvSpPr/>
              <p:nvPr/>
            </p:nvSpPr>
            <p:spPr bwMode="auto">
              <a:xfrm>
                <a:off x="6399469" y="2621077"/>
                <a:ext cx="150744" cy="134877"/>
              </a:xfrm>
              <a:custGeom>
                <a:avLst/>
                <a:gdLst>
                  <a:gd name="T0" fmla="*/ 64 w 76"/>
                  <a:gd name="T1" fmla="*/ 18 h 68"/>
                  <a:gd name="T2" fmla="*/ 46 w 76"/>
                  <a:gd name="T3" fmla="*/ 36 h 68"/>
                  <a:gd name="T4" fmla="*/ 46 w 76"/>
                  <a:gd name="T5" fmla="*/ 0 h 68"/>
                  <a:gd name="T6" fmla="*/ 30 w 76"/>
                  <a:gd name="T7" fmla="*/ 0 h 68"/>
                  <a:gd name="T8" fmla="*/ 30 w 76"/>
                  <a:gd name="T9" fmla="*/ 36 h 68"/>
                  <a:gd name="T10" fmla="*/ 12 w 76"/>
                  <a:gd name="T11" fmla="*/ 18 h 68"/>
                  <a:gd name="T12" fmla="*/ 0 w 76"/>
                  <a:gd name="T13" fmla="*/ 30 h 68"/>
                  <a:gd name="T14" fmla="*/ 38 w 76"/>
                  <a:gd name="T15" fmla="*/ 68 h 68"/>
                  <a:gd name="T16" fmla="*/ 76 w 76"/>
                  <a:gd name="T17" fmla="*/ 30 h 68"/>
                  <a:gd name="T18" fmla="*/ 64 w 76"/>
                  <a:gd name="T19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68">
                    <a:moveTo>
                      <a:pt x="64" y="18"/>
                    </a:moveTo>
                    <a:lnTo>
                      <a:pt x="46" y="36"/>
                    </a:lnTo>
                    <a:lnTo>
                      <a:pt x="46" y="0"/>
                    </a:lnTo>
                    <a:lnTo>
                      <a:pt x="30" y="0"/>
                    </a:lnTo>
                    <a:lnTo>
                      <a:pt x="30" y="36"/>
                    </a:lnTo>
                    <a:lnTo>
                      <a:pt x="12" y="18"/>
                    </a:lnTo>
                    <a:lnTo>
                      <a:pt x="0" y="30"/>
                    </a:lnTo>
                    <a:lnTo>
                      <a:pt x="38" y="68"/>
                    </a:lnTo>
                    <a:lnTo>
                      <a:pt x="76" y="3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57"/>
              <p:cNvSpPr/>
              <p:nvPr/>
            </p:nvSpPr>
            <p:spPr bwMode="auto">
              <a:xfrm>
                <a:off x="6332032" y="2779752"/>
                <a:ext cx="285620" cy="91240"/>
              </a:xfrm>
              <a:custGeom>
                <a:avLst/>
                <a:gdLst>
                  <a:gd name="T0" fmla="*/ 36 w 72"/>
                  <a:gd name="T1" fmla="*/ 23 h 23"/>
                  <a:gd name="T2" fmla="*/ 72 w 72"/>
                  <a:gd name="T3" fmla="*/ 1 h 23"/>
                  <a:gd name="T4" fmla="*/ 68 w 72"/>
                  <a:gd name="T5" fmla="*/ 0 h 23"/>
                  <a:gd name="T6" fmla="*/ 4 w 72"/>
                  <a:gd name="T7" fmla="*/ 0 h 23"/>
                  <a:gd name="T8" fmla="*/ 0 w 72"/>
                  <a:gd name="T9" fmla="*/ 1 h 23"/>
                  <a:gd name="T10" fmla="*/ 36 w 72"/>
                  <a:gd name="T1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3">
                    <a:moveTo>
                      <a:pt x="36" y="23"/>
                    </a:moveTo>
                    <a:cubicBezTo>
                      <a:pt x="72" y="1"/>
                      <a:pt x="72" y="1"/>
                      <a:pt x="72" y="1"/>
                    </a:cubicBezTo>
                    <a:cubicBezTo>
                      <a:pt x="71" y="0"/>
                      <a:pt x="69" y="0"/>
                      <a:pt x="6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lnTo>
                      <a:pt x="36" y="2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58"/>
              <p:cNvSpPr/>
              <p:nvPr/>
            </p:nvSpPr>
            <p:spPr bwMode="auto">
              <a:xfrm>
                <a:off x="6318149" y="2811488"/>
                <a:ext cx="315372" cy="172563"/>
              </a:xfrm>
              <a:custGeom>
                <a:avLst/>
                <a:gdLst>
                  <a:gd name="T0" fmla="*/ 42 w 80"/>
                  <a:gd name="T1" fmla="*/ 23 h 44"/>
                  <a:gd name="T2" fmla="*/ 40 w 80"/>
                  <a:gd name="T3" fmla="*/ 24 h 44"/>
                  <a:gd name="T4" fmla="*/ 38 w 80"/>
                  <a:gd name="T5" fmla="*/ 23 h 44"/>
                  <a:gd name="T6" fmla="*/ 0 w 80"/>
                  <a:gd name="T7" fmla="*/ 0 h 44"/>
                  <a:gd name="T8" fmla="*/ 0 w 80"/>
                  <a:gd name="T9" fmla="*/ 0 h 44"/>
                  <a:gd name="T10" fmla="*/ 0 w 80"/>
                  <a:gd name="T11" fmla="*/ 36 h 44"/>
                  <a:gd name="T12" fmla="*/ 8 w 80"/>
                  <a:gd name="T13" fmla="*/ 44 h 44"/>
                  <a:gd name="T14" fmla="*/ 72 w 80"/>
                  <a:gd name="T15" fmla="*/ 44 h 44"/>
                  <a:gd name="T16" fmla="*/ 80 w 80"/>
                  <a:gd name="T17" fmla="*/ 36 h 44"/>
                  <a:gd name="T18" fmla="*/ 80 w 80"/>
                  <a:gd name="T19" fmla="*/ 0 h 44"/>
                  <a:gd name="T20" fmla="*/ 80 w 80"/>
                  <a:gd name="T21" fmla="*/ 0 h 44"/>
                  <a:gd name="T22" fmla="*/ 42 w 80"/>
                  <a:gd name="T23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44">
                    <a:moveTo>
                      <a:pt x="42" y="23"/>
                    </a:moveTo>
                    <a:cubicBezTo>
                      <a:pt x="41" y="24"/>
                      <a:pt x="41" y="24"/>
                      <a:pt x="40" y="24"/>
                    </a:cubicBezTo>
                    <a:cubicBezTo>
                      <a:pt x="39" y="24"/>
                      <a:pt x="39" y="24"/>
                      <a:pt x="38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6" y="44"/>
                      <a:pt x="80" y="40"/>
                      <a:pt x="80" y="3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42" y="2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677282" y="5515755"/>
              <a:ext cx="2654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huangk36@mail.sysu.edu.cn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892022" y="6030387"/>
            <a:ext cx="1874276" cy="307777"/>
            <a:chOff x="8902244" y="5500547"/>
            <a:chExt cx="1874276" cy="307777"/>
          </a:xfrm>
        </p:grpSpPr>
        <p:grpSp>
          <p:nvGrpSpPr>
            <p:cNvPr id="24" name="组合 23"/>
            <p:cNvGrpSpPr/>
            <p:nvPr/>
          </p:nvGrpSpPr>
          <p:grpSpPr>
            <a:xfrm>
              <a:off x="8902244" y="5500547"/>
              <a:ext cx="179524" cy="298105"/>
              <a:chOff x="5110163" y="3011488"/>
              <a:chExt cx="152400" cy="252413"/>
            </a:xfrm>
            <a:solidFill>
              <a:schemeClr val="bg1"/>
            </a:solidFill>
          </p:grpSpPr>
          <p:sp>
            <p:nvSpPr>
              <p:cNvPr id="26" name="Freeform 77"/>
              <p:cNvSpPr>
                <a:spLocks noEditPoints="1"/>
              </p:cNvSpPr>
              <p:nvPr/>
            </p:nvSpPr>
            <p:spPr bwMode="auto">
              <a:xfrm>
                <a:off x="5110163" y="3011488"/>
                <a:ext cx="152400" cy="214313"/>
              </a:xfrm>
              <a:custGeom>
                <a:avLst/>
                <a:gdLst>
                  <a:gd name="T0" fmla="*/ 48 w 48"/>
                  <a:gd name="T1" fmla="*/ 24 h 68"/>
                  <a:gd name="T2" fmla="*/ 24 w 48"/>
                  <a:gd name="T3" fmla="*/ 0 h 68"/>
                  <a:gd name="T4" fmla="*/ 0 w 48"/>
                  <a:gd name="T5" fmla="*/ 24 h 68"/>
                  <a:gd name="T6" fmla="*/ 24 w 48"/>
                  <a:gd name="T7" fmla="*/ 68 h 68"/>
                  <a:gd name="T8" fmla="*/ 48 w 48"/>
                  <a:gd name="T9" fmla="*/ 24 h 68"/>
                  <a:gd name="T10" fmla="*/ 14 w 48"/>
                  <a:gd name="T11" fmla="*/ 24 h 68"/>
                  <a:gd name="T12" fmla="*/ 24 w 48"/>
                  <a:gd name="T13" fmla="*/ 14 h 68"/>
                  <a:gd name="T14" fmla="*/ 34 w 48"/>
                  <a:gd name="T15" fmla="*/ 24 h 68"/>
                  <a:gd name="T16" fmla="*/ 24 w 48"/>
                  <a:gd name="T17" fmla="*/ 34 h 68"/>
                  <a:gd name="T18" fmla="*/ 14 w 48"/>
                  <a:gd name="T19" fmla="*/ 2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68">
                    <a:moveTo>
                      <a:pt x="48" y="24"/>
                    </a:move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40"/>
                      <a:pt x="24" y="68"/>
                      <a:pt x="24" y="68"/>
                    </a:cubicBezTo>
                    <a:cubicBezTo>
                      <a:pt x="24" y="68"/>
                      <a:pt x="48" y="40"/>
                      <a:pt x="48" y="24"/>
                    </a:cubicBezTo>
                    <a:close/>
                    <a:moveTo>
                      <a:pt x="14" y="24"/>
                    </a:moveTo>
                    <a:cubicBezTo>
                      <a:pt x="14" y="18"/>
                      <a:pt x="18" y="14"/>
                      <a:pt x="24" y="14"/>
                    </a:cubicBezTo>
                    <a:cubicBezTo>
                      <a:pt x="30" y="14"/>
                      <a:pt x="34" y="18"/>
                      <a:pt x="34" y="24"/>
                    </a:cubicBezTo>
                    <a:cubicBezTo>
                      <a:pt x="34" y="30"/>
                      <a:pt x="30" y="34"/>
                      <a:pt x="24" y="34"/>
                    </a:cubicBezTo>
                    <a:cubicBezTo>
                      <a:pt x="18" y="34"/>
                      <a:pt x="14" y="30"/>
                      <a:pt x="1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78"/>
              <p:cNvSpPr>
                <a:spLocks noChangeArrowheads="1"/>
              </p:cNvSpPr>
              <p:nvPr/>
            </p:nvSpPr>
            <p:spPr bwMode="auto">
              <a:xfrm>
                <a:off x="5135563" y="3238501"/>
                <a:ext cx="101600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9151869" y="5500547"/>
              <a:ext cx="1624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广州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931408" y="2234780"/>
            <a:ext cx="57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高精度眼科手术机器人团队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196" y="191259"/>
            <a:ext cx="170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59496" y="3717032"/>
            <a:ext cx="899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定位：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国内、国际领先的</a:t>
            </a:r>
            <a:r>
              <a:rPr lang="zh-CN" altLang="en-US" sz="2400" kern="100" dirty="0">
                <a:solidFill>
                  <a:srgbClr val="FEC3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智能眼科手术器具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供应商，新型眼科手术方案提供开发商</a:t>
            </a:r>
            <a:endParaRPr lang="en-US" altLang="zh-CN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kern="100" dirty="0">
                <a:solidFill>
                  <a:srgbClr val="66C0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使命：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打造</a:t>
            </a:r>
            <a:r>
              <a:rPr lang="zh-CN" altLang="en-US" sz="2400" kern="100" dirty="0">
                <a:solidFill>
                  <a:srgbClr val="FEC3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眼科手术智能化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，助力全面实现未来智能医疗</a:t>
            </a:r>
            <a:endParaRPr lang="zh-CN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9496" y="1844824"/>
            <a:ext cx="899519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</a:t>
            </a:r>
            <a:r>
              <a:rPr lang="zh-CN" altLang="zh-CN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专注于研发、</a:t>
            </a:r>
            <a:r>
              <a:rPr lang="zh-CN" altLang="zh-CN" sz="24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生产</a:t>
            </a:r>
            <a:r>
              <a:rPr lang="zh-CN" altLang="en-US" sz="24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</a:t>
            </a:r>
            <a:r>
              <a:rPr lang="zh-CN" altLang="en-US" sz="2400" kern="100" dirty="0" smtClean="0">
                <a:solidFill>
                  <a:srgbClr val="FEC30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眼科显微手术的</a:t>
            </a:r>
            <a:r>
              <a:rPr lang="zh-CN" altLang="en-US" sz="2400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机器人系统及相关手术耗材，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提供软硬件整体解决方案，全力打造以机器人辅助，图像增强引导手术医师完成各项手术全产业生态价值闭环。</a:t>
            </a:r>
            <a:endParaRPr lang="en-US" altLang="zh-CN" sz="24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75720" y="692696"/>
            <a:ext cx="49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高精度眼科手术机器人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196" y="191259"/>
            <a:ext cx="170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70574" y="692696"/>
            <a:ext cx="49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行业需求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1"/>
          <p:cNvPicPr>
            <a:picLocks noChangeAspect="1"/>
          </p:cNvPicPr>
          <p:nvPr/>
        </p:nvPicPr>
        <p:blipFill rotWithShape="1">
          <a:blip r:embed="rId3"/>
          <a:srcRect l="17560" r="8863" b="22654"/>
          <a:stretch/>
        </p:blipFill>
        <p:spPr>
          <a:xfrm>
            <a:off x="1703512" y="1556792"/>
            <a:ext cx="2958117" cy="2332205"/>
          </a:xfrm>
          <a:prstGeom prst="rect">
            <a:avLst/>
          </a:prstGeom>
        </p:spPr>
      </p:pic>
      <p:sp>
        <p:nvSpPr>
          <p:cNvPr id="11" name="Trapezoid 11"/>
          <p:cNvSpPr/>
          <p:nvPr/>
        </p:nvSpPr>
        <p:spPr>
          <a:xfrm rot="15712494">
            <a:off x="3803498" y="1951350"/>
            <a:ext cx="1618694" cy="1390283"/>
          </a:xfrm>
          <a:prstGeom prst="trapezoid">
            <a:avLst>
              <a:gd name="adj" fmla="val 28882"/>
            </a:avLst>
          </a:prstGeom>
          <a:solidFill>
            <a:schemeClr val="tx1">
              <a:lumMod val="65000"/>
              <a:lumOff val="35000"/>
              <a:alpha val="27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44500"/>
                    </a14:imgEffect>
                  </a14:imgLayer>
                </a14:imgProps>
              </a:ext>
            </a:extLst>
          </a:blip>
          <a:srcRect r="54406"/>
          <a:stretch/>
        </p:blipFill>
        <p:spPr>
          <a:xfrm>
            <a:off x="4623401" y="1643042"/>
            <a:ext cx="1868733" cy="1875128"/>
          </a:xfrm>
          <a:prstGeom prst="rect">
            <a:avLst/>
          </a:prstGeom>
        </p:spPr>
      </p:pic>
      <p:pic>
        <p:nvPicPr>
          <p:cNvPr id="13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741" y="4238665"/>
            <a:ext cx="1962415" cy="897805"/>
          </a:xfrm>
          <a:prstGeom prst="rect">
            <a:avLst/>
          </a:prstGeom>
        </p:spPr>
      </p:pic>
      <p:pic>
        <p:nvPicPr>
          <p:cNvPr id="14" name="Picture 15"/>
          <p:cNvPicPr>
            <a:picLocks noChangeAspect="1"/>
          </p:cNvPicPr>
          <p:nvPr/>
        </p:nvPicPr>
        <p:blipFill rotWithShape="1">
          <a:blip r:embed="rId7"/>
          <a:srcRect t="14119" b="23594"/>
          <a:stretch/>
        </p:blipFill>
        <p:spPr>
          <a:xfrm>
            <a:off x="3364091" y="4334392"/>
            <a:ext cx="1962415" cy="738060"/>
          </a:xfrm>
          <a:prstGeom prst="rect">
            <a:avLst/>
          </a:prstGeom>
        </p:spPr>
      </p:pic>
      <p:pic>
        <p:nvPicPr>
          <p:cNvPr id="15" name="Picture 16"/>
          <p:cNvPicPr>
            <a:picLocks noChangeAspect="1"/>
          </p:cNvPicPr>
          <p:nvPr/>
        </p:nvPicPr>
        <p:blipFill rotWithShape="1">
          <a:blip r:embed="rId8"/>
          <a:srcRect t="5861"/>
          <a:stretch/>
        </p:blipFill>
        <p:spPr>
          <a:xfrm>
            <a:off x="3370432" y="5453925"/>
            <a:ext cx="1962415" cy="738963"/>
          </a:xfrm>
          <a:prstGeom prst="rect">
            <a:avLst/>
          </a:prstGeom>
        </p:spPr>
      </p:pic>
      <p:pic>
        <p:nvPicPr>
          <p:cNvPr id="16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82" y="5340427"/>
            <a:ext cx="1962416" cy="897805"/>
          </a:xfrm>
          <a:prstGeom prst="rect">
            <a:avLst/>
          </a:prstGeom>
        </p:spPr>
      </p:pic>
      <p:pic>
        <p:nvPicPr>
          <p:cNvPr id="17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4116" y="4220848"/>
            <a:ext cx="1962415" cy="9478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455" y="5322608"/>
            <a:ext cx="1962415" cy="94784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219428" y="5647180"/>
            <a:ext cx="803047" cy="251996"/>
          </a:xfrm>
          <a:prstGeom prst="ellipse">
            <a:avLst/>
          </a:prstGeom>
          <a:solidFill>
            <a:schemeClr val="dk1">
              <a:alpha val="10000"/>
            </a:schemeClr>
          </a:solidFill>
          <a:ln>
            <a:noFill/>
          </a:ln>
          <a:effectLst>
            <a:glow rad="457200">
              <a:schemeClr val="tx1">
                <a:alpha val="92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7328" y="4005064"/>
            <a:ext cx="7695295" cy="19186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/>
          <p:cNvSpPr/>
          <p:nvPr/>
        </p:nvSpPr>
        <p:spPr>
          <a:xfrm>
            <a:off x="7761301" y="1670121"/>
            <a:ext cx="4340614" cy="4855223"/>
          </a:xfrm>
          <a:prstGeom prst="rect">
            <a:avLst/>
          </a:prstGeom>
          <a:noFill/>
          <a:ln w="28575" cmpd="sng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以黄斑病为例</a:t>
            </a:r>
            <a:r>
              <a:rPr lang="en-US" altLang="zh-CN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黄斑病是老龄化国家主要致盲病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患病率</a:t>
            </a:r>
            <a:r>
              <a:rPr lang="en-US" sz="2000" dirty="0" smtClean="0">
                <a:solidFill>
                  <a:schemeClr val="bg1"/>
                </a:solidFill>
              </a:rPr>
              <a:t>: 8.7% (45+), 30% (75+)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患病数</a:t>
            </a:r>
            <a:r>
              <a:rPr lang="en-US" sz="2000" dirty="0" smtClean="0">
                <a:solidFill>
                  <a:schemeClr val="bg1"/>
                </a:solidFill>
              </a:rPr>
              <a:t>: (</a:t>
            </a:r>
            <a:r>
              <a:rPr lang="en-GB" sz="2000" dirty="0" smtClean="0">
                <a:solidFill>
                  <a:schemeClr val="bg1"/>
                </a:solidFill>
              </a:rPr>
              <a:t>2014)178 million, (2020)196 million, (2040)288 million</a:t>
            </a:r>
          </a:p>
          <a:p>
            <a:pPr marL="285750" indent="-285750">
              <a:buFont typeface="Arial"/>
              <a:buChar char="•"/>
            </a:pPr>
            <a:endParaRPr lang="en-GB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国内玻璃体手术约</a:t>
            </a:r>
            <a:r>
              <a:rPr lang="en-US" altLang="zh-CN" sz="2000" dirty="0" smtClean="0">
                <a:solidFill>
                  <a:schemeClr val="bg1"/>
                </a:solidFill>
              </a:rPr>
              <a:t>~1.4million</a:t>
            </a:r>
            <a:r>
              <a:rPr lang="zh-CN" altLang="en-US" sz="2000" dirty="0" smtClean="0">
                <a:solidFill>
                  <a:schemeClr val="bg1"/>
                </a:solidFill>
              </a:rPr>
              <a:t>例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黄斑病目前无法根治，只能保守治疗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Rectangle 27"/>
          <p:cNvSpPr/>
          <p:nvPr/>
        </p:nvSpPr>
        <p:spPr>
          <a:xfrm>
            <a:off x="47328" y="4372911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健康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视网膜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Rectangle 28"/>
          <p:cNvSpPr/>
          <p:nvPr/>
        </p:nvSpPr>
        <p:spPr>
          <a:xfrm>
            <a:off x="47328" y="5440333"/>
            <a:ext cx="1152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黄斑</a:t>
            </a:r>
            <a:r>
              <a:rPr lang="zh-CN" altLang="en-US" b="1" dirty="0" smtClean="0">
                <a:solidFill>
                  <a:schemeClr val="bg1"/>
                </a:solidFill>
              </a:rPr>
              <a:t>病变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视网膜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23"/>
          <p:cNvSpPr/>
          <p:nvPr/>
        </p:nvSpPr>
        <p:spPr>
          <a:xfrm>
            <a:off x="7761301" y="1670120"/>
            <a:ext cx="4340614" cy="4855223"/>
          </a:xfrm>
          <a:prstGeom prst="rect">
            <a:avLst/>
          </a:prstGeom>
          <a:noFill/>
          <a:ln w="28575" cmpd="sng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以黄斑病为例</a:t>
            </a:r>
            <a:r>
              <a:rPr lang="en-US" altLang="zh-CN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黄斑病是老龄化国家主要致盲病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患病率</a:t>
            </a:r>
            <a:r>
              <a:rPr lang="en-US" sz="2000" dirty="0" smtClean="0">
                <a:solidFill>
                  <a:schemeClr val="bg1"/>
                </a:solidFill>
              </a:rPr>
              <a:t>: 8.7% (45+), 30% (75+)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患病数</a:t>
            </a:r>
            <a:r>
              <a:rPr lang="en-US" sz="2000" dirty="0" smtClean="0">
                <a:solidFill>
                  <a:schemeClr val="bg1"/>
                </a:solidFill>
              </a:rPr>
              <a:t>: (</a:t>
            </a:r>
            <a:r>
              <a:rPr lang="en-GB" sz="2000" dirty="0" smtClean="0">
                <a:solidFill>
                  <a:schemeClr val="bg1"/>
                </a:solidFill>
              </a:rPr>
              <a:t>2014)178 million, (2020)196 million, (2040)288 million</a:t>
            </a:r>
          </a:p>
          <a:p>
            <a:pPr marL="285750" indent="-285750">
              <a:buFont typeface="Arial"/>
              <a:buChar char="•"/>
            </a:pPr>
            <a:endParaRPr lang="en-GB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国内玻璃体手术约</a:t>
            </a:r>
            <a:r>
              <a:rPr lang="en-US" altLang="zh-CN" sz="2000" dirty="0" smtClean="0">
                <a:solidFill>
                  <a:schemeClr val="bg1"/>
                </a:solidFill>
              </a:rPr>
              <a:t>~1.4million</a:t>
            </a:r>
            <a:r>
              <a:rPr lang="zh-CN" altLang="en-US" sz="2000" dirty="0" smtClean="0">
                <a:solidFill>
                  <a:schemeClr val="bg1"/>
                </a:solidFill>
              </a:rPr>
              <a:t>例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黄斑病目前无法根治，只能保守治疗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196" y="191259"/>
            <a:ext cx="170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70574" y="692696"/>
            <a:ext cx="49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行业痛点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7"/>
          <p:cNvSpPr txBox="1"/>
          <p:nvPr/>
        </p:nvSpPr>
        <p:spPr>
          <a:xfrm>
            <a:off x="1127448" y="1401282"/>
            <a:ext cx="976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   		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人类视网膜</a:t>
            </a:r>
            <a:r>
              <a:rPr lang="en-US" sz="2000" b="1" dirty="0" smtClean="0">
                <a:solidFill>
                  <a:schemeClr val="bg1"/>
                </a:solidFill>
              </a:rPr>
              <a:t>     		       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人类头发</a:t>
            </a:r>
            <a:r>
              <a:rPr lang="en-US" sz="2000" b="1" dirty="0" smtClean="0">
                <a:solidFill>
                  <a:schemeClr val="bg1"/>
                </a:solidFill>
              </a:rPr>
              <a:t>          	  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医生生理抖动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77561" y="1815395"/>
            <a:ext cx="9218976" cy="2508479"/>
            <a:chOff x="1277561" y="1605958"/>
            <a:chExt cx="9218976" cy="2508479"/>
          </a:xfrm>
        </p:grpSpPr>
        <p:pic>
          <p:nvPicPr>
            <p:cNvPr id="26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5861"/>
            <a:stretch/>
          </p:blipFill>
          <p:spPr>
            <a:xfrm>
              <a:off x="1894443" y="1822035"/>
              <a:ext cx="4281660" cy="1612293"/>
            </a:xfrm>
            <a:prstGeom prst="rect">
              <a:avLst/>
            </a:prstGeom>
          </p:spPr>
        </p:pic>
        <p:cxnSp>
          <p:nvCxnSpPr>
            <p:cNvPr id="27" name="Straight Connector 33"/>
            <p:cNvCxnSpPr/>
            <p:nvPr/>
          </p:nvCxnSpPr>
          <p:spPr>
            <a:xfrm>
              <a:off x="1698168" y="2595189"/>
              <a:ext cx="2216061" cy="1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4"/>
            <p:cNvCxnSpPr/>
            <p:nvPr/>
          </p:nvCxnSpPr>
          <p:spPr>
            <a:xfrm>
              <a:off x="1698168" y="2961926"/>
              <a:ext cx="2216061" cy="0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35"/>
            <p:cNvCxnSpPr/>
            <p:nvPr/>
          </p:nvCxnSpPr>
          <p:spPr>
            <a:xfrm>
              <a:off x="1698168" y="2602928"/>
              <a:ext cx="0" cy="358998"/>
            </a:xfrm>
            <a:prstGeom prst="straightConnector1">
              <a:avLst/>
            </a:prstGeom>
            <a:ln w="6350" cmpd="sng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36"/>
            <p:cNvSpPr txBox="1"/>
            <p:nvPr/>
          </p:nvSpPr>
          <p:spPr>
            <a:xfrm rot="16200000">
              <a:off x="1010552" y="2588700"/>
              <a:ext cx="903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50 um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Arrow Connector 37"/>
            <p:cNvCxnSpPr/>
            <p:nvPr/>
          </p:nvCxnSpPr>
          <p:spPr>
            <a:xfrm flipH="1">
              <a:off x="2916160" y="3745105"/>
              <a:ext cx="2109115" cy="0"/>
            </a:xfrm>
            <a:prstGeom prst="straightConnector1">
              <a:avLst/>
            </a:prstGeom>
            <a:ln w="6350" cmpd="sng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8"/>
            <p:cNvCxnSpPr/>
            <p:nvPr/>
          </p:nvCxnSpPr>
          <p:spPr>
            <a:xfrm>
              <a:off x="2916159" y="2773367"/>
              <a:ext cx="1" cy="971738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9"/>
            <p:cNvCxnSpPr/>
            <p:nvPr/>
          </p:nvCxnSpPr>
          <p:spPr>
            <a:xfrm>
              <a:off x="5025275" y="2773367"/>
              <a:ext cx="0" cy="971738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40"/>
            <p:cNvSpPr txBox="1"/>
            <p:nvPr/>
          </p:nvSpPr>
          <p:spPr>
            <a:xfrm>
              <a:off x="3518820" y="3745105"/>
              <a:ext cx="920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200um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8714" y="1822035"/>
              <a:ext cx="2314989" cy="1663898"/>
            </a:xfrm>
            <a:prstGeom prst="rect">
              <a:avLst/>
            </a:prstGeom>
          </p:spPr>
        </p:pic>
        <p:cxnSp>
          <p:nvCxnSpPr>
            <p:cNvPr id="36" name="Straight Arrow Connector 42"/>
            <p:cNvCxnSpPr/>
            <p:nvPr/>
          </p:nvCxnSpPr>
          <p:spPr>
            <a:xfrm flipH="1">
              <a:off x="6901636" y="3739657"/>
              <a:ext cx="1052382" cy="5448"/>
            </a:xfrm>
            <a:prstGeom prst="straightConnector1">
              <a:avLst/>
            </a:prstGeom>
            <a:ln w="6350" cmpd="sng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43"/>
            <p:cNvSpPr txBox="1"/>
            <p:nvPr/>
          </p:nvSpPr>
          <p:spPr>
            <a:xfrm>
              <a:off x="6960096" y="3745105"/>
              <a:ext cx="1487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~ 80 um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44"/>
            <p:cNvCxnSpPr/>
            <p:nvPr/>
          </p:nvCxnSpPr>
          <p:spPr>
            <a:xfrm>
              <a:off x="6901636" y="2620146"/>
              <a:ext cx="1" cy="1124959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5"/>
            <p:cNvCxnSpPr/>
            <p:nvPr/>
          </p:nvCxnSpPr>
          <p:spPr>
            <a:xfrm>
              <a:off x="7954017" y="2614566"/>
              <a:ext cx="0" cy="1130539"/>
            </a:xfrm>
            <a:prstGeom prst="line">
              <a:avLst/>
            </a:prstGeom>
            <a:ln w="190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46"/>
            <p:cNvPicPr>
              <a:picLocks noChangeAspect="1"/>
            </p:cNvPicPr>
            <p:nvPr/>
          </p:nvPicPr>
          <p:blipFill rotWithShape="1">
            <a:blip r:embed="rId5"/>
            <a:srcRect l="32709" t="22566" r="53586" b="35417"/>
            <a:stretch/>
          </p:blipFill>
          <p:spPr>
            <a:xfrm>
              <a:off x="8918786" y="1605958"/>
              <a:ext cx="1035253" cy="2147502"/>
            </a:xfrm>
            <a:prstGeom prst="rect">
              <a:avLst/>
            </a:prstGeom>
          </p:spPr>
        </p:pic>
        <p:cxnSp>
          <p:nvCxnSpPr>
            <p:cNvPr id="42" name="Straight Arrow Connector 48"/>
            <p:cNvCxnSpPr/>
            <p:nvPr/>
          </p:nvCxnSpPr>
          <p:spPr>
            <a:xfrm>
              <a:off x="10181065" y="1822035"/>
              <a:ext cx="0" cy="1663898"/>
            </a:xfrm>
            <a:prstGeom prst="straightConnector1">
              <a:avLst/>
            </a:prstGeom>
            <a:ln w="6350" cmpd="sng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9"/>
            <p:cNvSpPr txBox="1"/>
            <p:nvPr/>
          </p:nvSpPr>
          <p:spPr>
            <a:xfrm rot="16200000">
              <a:off x="9860196" y="2435480"/>
              <a:ext cx="903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120um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6"/>
          <p:cNvSpPr txBox="1"/>
          <p:nvPr/>
        </p:nvSpPr>
        <p:spPr>
          <a:xfrm>
            <a:off x="1991543" y="4747073"/>
            <a:ext cx="8504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目前的治疗方法</a:t>
            </a:r>
            <a:r>
              <a:rPr lang="zh-CN" altLang="en-US" sz="2000" dirty="0" smtClean="0">
                <a:solidFill>
                  <a:schemeClr val="bg1"/>
                </a:solidFill>
              </a:rPr>
              <a:t>：</a:t>
            </a:r>
            <a:r>
              <a:rPr lang="en-US" sz="2000" dirty="0" smtClean="0">
                <a:solidFill>
                  <a:schemeClr val="bg1"/>
                </a:solidFill>
              </a:rPr>
              <a:t>	--</a:t>
            </a:r>
            <a:r>
              <a:rPr lang="zh-CN" altLang="en-US" sz="2000" dirty="0">
                <a:solidFill>
                  <a:schemeClr val="bg1"/>
                </a:solidFill>
              </a:rPr>
              <a:t>玻璃体</a:t>
            </a:r>
            <a:r>
              <a:rPr lang="zh-CN" altLang="en-US" sz="2000" dirty="0" smtClean="0">
                <a:solidFill>
                  <a:schemeClr val="bg1"/>
                </a:solidFill>
              </a:rPr>
              <a:t>注射</a:t>
            </a:r>
            <a:r>
              <a:rPr lang="en-US" altLang="zh-CN" sz="2000" dirty="0" smtClean="0">
                <a:solidFill>
                  <a:schemeClr val="bg1"/>
                </a:solidFill>
              </a:rPr>
              <a:t>		-- </a:t>
            </a:r>
            <a:r>
              <a:rPr lang="zh-CN" altLang="en-US" sz="2000" dirty="0" smtClean="0">
                <a:solidFill>
                  <a:schemeClr val="bg1"/>
                </a:solidFill>
              </a:rPr>
              <a:t>药物</a:t>
            </a:r>
            <a:r>
              <a:rPr lang="zh-CN" altLang="en-US" sz="2000" dirty="0">
                <a:solidFill>
                  <a:schemeClr val="bg1"/>
                </a:solidFill>
              </a:rPr>
              <a:t>注射量大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			</a:t>
            </a:r>
            <a:r>
              <a:rPr lang="en-US" altLang="zh-CN" sz="2000" dirty="0" smtClean="0">
                <a:solidFill>
                  <a:schemeClr val="bg1"/>
                </a:solidFill>
              </a:rPr>
              <a:t>-- </a:t>
            </a:r>
            <a:r>
              <a:rPr lang="zh-CN" altLang="en-US" sz="2000" dirty="0" smtClean="0">
                <a:solidFill>
                  <a:schemeClr val="bg1"/>
                </a:solidFill>
              </a:rPr>
              <a:t>药效低</a:t>
            </a:r>
            <a:r>
              <a:rPr lang="en-US" altLang="zh-CN" sz="2000" dirty="0" smtClean="0">
                <a:solidFill>
                  <a:schemeClr val="bg1"/>
                </a:solidFill>
              </a:rPr>
              <a:t>		-- </a:t>
            </a:r>
            <a:r>
              <a:rPr lang="zh-CN" altLang="en-US" sz="2000" dirty="0" smtClean="0">
                <a:solidFill>
                  <a:schemeClr val="bg1"/>
                </a:solidFill>
              </a:rPr>
              <a:t>每</a:t>
            </a:r>
            <a:r>
              <a:rPr lang="en-US" altLang="zh-CN" sz="2000" dirty="0" smtClean="0">
                <a:solidFill>
                  <a:schemeClr val="bg1"/>
                </a:solidFill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</a:rPr>
              <a:t>到六周重复注射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		</a:t>
            </a:r>
            <a:r>
              <a:rPr lang="en-US" sz="2000" dirty="0" smtClean="0">
                <a:solidFill>
                  <a:schemeClr val="bg1"/>
                </a:solidFill>
              </a:rPr>
              <a:t>-- </a:t>
            </a:r>
            <a:r>
              <a:rPr lang="zh-CN" altLang="en-US" sz="2000" dirty="0">
                <a:solidFill>
                  <a:schemeClr val="bg1"/>
                </a:solidFill>
              </a:rPr>
              <a:t>副作用大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		-- </a:t>
            </a:r>
            <a:r>
              <a:rPr lang="zh-CN" altLang="en-US" sz="2000" dirty="0" smtClean="0">
                <a:solidFill>
                  <a:schemeClr val="bg1"/>
                </a:solidFill>
              </a:rPr>
              <a:t>能实施医院少</a:t>
            </a:r>
            <a:r>
              <a:rPr lang="en-US" altLang="zh-CN" sz="2000" dirty="0" smtClean="0">
                <a:solidFill>
                  <a:schemeClr val="bg1"/>
                </a:solidFill>
              </a:rPr>
              <a:t>		-- </a:t>
            </a:r>
            <a:r>
              <a:rPr lang="zh-CN" altLang="en-US" sz="2000" dirty="0" smtClean="0">
                <a:solidFill>
                  <a:schemeClr val="bg1"/>
                </a:solidFill>
              </a:rPr>
              <a:t>医生</a:t>
            </a:r>
            <a:r>
              <a:rPr lang="zh-CN" altLang="en-US" sz="2000" dirty="0">
                <a:solidFill>
                  <a:schemeClr val="bg1"/>
                </a:solidFill>
              </a:rPr>
              <a:t>培训周期长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						</a:t>
            </a:r>
            <a:r>
              <a:rPr lang="en-US" altLang="zh-CN" sz="2000" dirty="0" smtClean="0">
                <a:solidFill>
                  <a:schemeClr val="bg1"/>
                </a:solidFill>
              </a:rPr>
              <a:t>-- </a:t>
            </a:r>
            <a:r>
              <a:rPr lang="zh-CN" altLang="en-US" sz="2000" dirty="0" smtClean="0">
                <a:solidFill>
                  <a:schemeClr val="bg1"/>
                </a:solidFill>
              </a:rPr>
              <a:t>手术难度高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56892"/>
            <a:ext cx="1836819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06139" y="2665700"/>
            <a:ext cx="309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 </a:t>
            </a:r>
            <a:r>
              <a:rPr lang="zh-CN" altLang="en-US" sz="3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产品及案例</a:t>
            </a:r>
            <a:endParaRPr lang="en-US" altLang="zh-CN" sz="3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49820" y="3428365"/>
            <a:ext cx="552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5999" y="3628729"/>
            <a:ext cx="3360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PRODUCT INFORMATION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5998" y="2485961"/>
            <a:ext cx="6096002" cy="1944216"/>
          </a:xfrm>
          <a:prstGeom prst="rect">
            <a:avLst/>
          </a:prstGeom>
          <a:solidFill>
            <a:srgbClr val="24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802" y="2123648"/>
            <a:ext cx="2963990" cy="4222173"/>
          </a:xfrm>
          <a:prstGeom prst="rect">
            <a:avLst/>
          </a:prstGeom>
        </p:spPr>
      </p:pic>
      <p:pic>
        <p:nvPicPr>
          <p:cNvPr id="5" name="19c51d994a26bc9607097110349958b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5706" y="4163989"/>
            <a:ext cx="4320513" cy="24482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4196" y="191259"/>
            <a:ext cx="185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400" b="1" dirty="0">
              <a:solidFill>
                <a:srgbClr val="66C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67654" y="740585"/>
            <a:ext cx="1839914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9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7722" y="1783760"/>
            <a:ext cx="2280339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3" descr="Macintosh HD:Users:alinasseri:Documents:Corporate:Setup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6" y="1046272"/>
            <a:ext cx="4937184" cy="37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12369" r="15543"/>
          <a:stretch>
            <a:fillRect/>
          </a:stretch>
        </p:blipFill>
        <p:spPr>
          <a:xfrm rot="16200000">
            <a:off x="7977785" y="384652"/>
            <a:ext cx="1495979" cy="1820889"/>
          </a:xfrm>
          <a:prstGeom prst="rect">
            <a:avLst/>
          </a:prstGeom>
        </p:spPr>
      </p:pic>
      <p:sp>
        <p:nvSpPr>
          <p:cNvPr id="9" name="椭圆 8"/>
          <p:cNvSpPr>
            <a:spLocks noChangeAspect="1"/>
          </p:cNvSpPr>
          <p:nvPr/>
        </p:nvSpPr>
        <p:spPr>
          <a:xfrm>
            <a:off x="7968208" y="591502"/>
            <a:ext cx="540000" cy="54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5511912" y="4054714"/>
            <a:ext cx="540000" cy="54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5497274" y="1856744"/>
            <a:ext cx="540000" cy="54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9277419" y="2195369"/>
            <a:ext cx="540000" cy="54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226571" y="4941168"/>
            <a:ext cx="49915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ea typeface="MS Mincho"/>
                <a:cs typeface="Calibri" panose="020F0502020204030204" charset="0"/>
              </a:rPr>
              <a:t>1) Workstation; 2) Control Panel with touch screen; 3) Cognitive instrument in parking position; 4) Surgical set (disposables); 5) Ophthalmic Microscope and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ea typeface="MS Mincho"/>
                <a:cs typeface="Calibri" panose="020F0502020204030204" charset="0"/>
              </a:rPr>
              <a:t>iOCT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ea typeface="MS Mincho"/>
                <a:cs typeface="Calibri" panose="020F0502020204030204" charset="0"/>
              </a:rPr>
              <a:t>; 6) Cognitive Instrument with drug delivery system; 7) Fixation air bags; 8) Patient; 9) Fixation System; 10) Optional additional Input device for trainer/supervisor; 11) Surgeon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MS Mincho"/>
                <a:cs typeface="Calibri" panose="020F0502020204030204" charset="0"/>
              </a:rPr>
              <a:t>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charset="0"/>
                <a:ea typeface="MS Mincho"/>
                <a:cs typeface="Calibri" panose="020F0502020204030204" charset="0"/>
              </a:rPr>
              <a:t>s input device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工业样机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67654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81916ff7604f751eb136c5f75166ab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701" y="1556792"/>
            <a:ext cx="7878523" cy="4464496"/>
          </a:xfrm>
          <a:prstGeom prst="rect">
            <a:avLst/>
          </a:prstGeom>
        </p:spPr>
      </p:pic>
      <p:sp>
        <p:nvSpPr>
          <p:cNvPr id="10" name="Rectangle 23"/>
          <p:cNvSpPr/>
          <p:nvPr/>
        </p:nvSpPr>
        <p:spPr>
          <a:xfrm>
            <a:off x="8328248" y="1556792"/>
            <a:ext cx="3629651" cy="4464497"/>
          </a:xfrm>
          <a:prstGeom prst="rect">
            <a:avLst/>
          </a:prstGeom>
          <a:noFill/>
          <a:ln w="28575" cmpd="sng"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模块化设计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认证标准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更易生产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更易清洁消毒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更易拆卸安装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/>
          <p:cNvSpPr txBox="1"/>
          <p:nvPr/>
        </p:nvSpPr>
        <p:spPr>
          <a:xfrm>
            <a:off x="354196" y="191259"/>
            <a:ext cx="169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定位精度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04202" y="740585"/>
            <a:ext cx="2632002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479"/>
            <a:ext cx="4800600" cy="6702072"/>
          </a:xfrm>
          <a:prstGeom prst="rect">
            <a:avLst/>
          </a:prstGeom>
        </p:spPr>
      </p:pic>
      <p:sp>
        <p:nvSpPr>
          <p:cNvPr id="75" name="内容占位符 1"/>
          <p:cNvSpPr txBox="1"/>
          <p:nvPr/>
        </p:nvSpPr>
        <p:spPr>
          <a:xfrm>
            <a:off x="498212" y="1219200"/>
            <a:ext cx="4733692" cy="5029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图为</a:t>
            </a:r>
            <a:r>
              <a:rPr lang="en-US" dirty="0" smtClean="0">
                <a:solidFill>
                  <a:schemeClr val="bg1"/>
                </a:solidFill>
              </a:rPr>
              <a:t>25</a:t>
            </a:r>
            <a:r>
              <a:rPr lang="zh-CN" altLang="en-US" dirty="0" smtClean="0">
                <a:solidFill>
                  <a:schemeClr val="bg1"/>
                </a:solidFill>
              </a:rPr>
              <a:t>年手术经验的来自德国慕尼黑工业大学附属眼科医院的副主任</a:t>
            </a:r>
            <a:r>
              <a:rPr lang="en-US" dirty="0" smtClean="0">
                <a:solidFill>
                  <a:schemeClr val="bg1"/>
                </a:solidFill>
              </a:rPr>
              <a:t>Prof Dr. Maier</a:t>
            </a:r>
            <a:r>
              <a:rPr lang="zh-CN" altLang="en-US" dirty="0" smtClean="0">
                <a:solidFill>
                  <a:schemeClr val="bg1"/>
                </a:solidFill>
              </a:rPr>
              <a:t>与手术机器人的</a:t>
            </a:r>
            <a:r>
              <a:rPr lang="en-US" dirty="0" smtClean="0">
                <a:solidFill>
                  <a:schemeClr val="bg1"/>
                </a:solidFill>
              </a:rPr>
              <a:t>RCM</a:t>
            </a:r>
            <a:r>
              <a:rPr lang="zh-CN" altLang="en-US" dirty="0" smtClean="0">
                <a:solidFill>
                  <a:schemeClr val="bg1"/>
                </a:solidFill>
              </a:rPr>
              <a:t>控制精度对比试验。机器人</a:t>
            </a:r>
            <a:r>
              <a:rPr lang="en-US" dirty="0" smtClean="0">
                <a:solidFill>
                  <a:schemeClr val="bg1"/>
                </a:solidFill>
              </a:rPr>
              <a:t>RCM</a:t>
            </a:r>
            <a:r>
              <a:rPr lang="zh-CN" altLang="en-US" dirty="0" smtClean="0">
                <a:solidFill>
                  <a:schemeClr val="bg1"/>
                </a:solidFill>
              </a:rPr>
              <a:t>控制精度为</a:t>
            </a:r>
            <a:r>
              <a:rPr lang="en-US" dirty="0" smtClean="0">
                <a:solidFill>
                  <a:srgbClr val="FEC306"/>
                </a:solidFill>
              </a:rPr>
              <a:t>0.39mm</a:t>
            </a:r>
            <a:r>
              <a:rPr lang="zh-CN" altLang="en-US" dirty="0" smtClean="0">
                <a:solidFill>
                  <a:schemeClr val="bg1"/>
                </a:solidFill>
              </a:rPr>
              <a:t>，主任医师控制精度为</a:t>
            </a:r>
            <a:r>
              <a:rPr lang="en-US" dirty="0" smtClean="0">
                <a:solidFill>
                  <a:srgbClr val="FEC306"/>
                </a:solidFill>
              </a:rPr>
              <a:t>2.11 mm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solidFill>
                  <a:srgbClr val="FEC306"/>
                </a:solidFill>
              </a:rPr>
              <a:t>	</a:t>
            </a:r>
            <a:r>
              <a:rPr lang="zh-CN" altLang="en-US" dirty="0" smtClean="0">
                <a:solidFill>
                  <a:srgbClr val="FEC306"/>
                </a:solidFill>
              </a:rPr>
              <a:t>精度数量级提升</a:t>
            </a:r>
            <a:endParaRPr lang="en-US" dirty="0" smtClean="0">
              <a:solidFill>
                <a:srgbClr val="FEC3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1331</Words>
  <Application>Microsoft Office PowerPoint</Application>
  <PresentationFormat>宽屏</PresentationFormat>
  <Paragraphs>279</Paragraphs>
  <Slides>25</Slides>
  <Notes>11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MS Mincho</vt:lpstr>
      <vt:lpstr>等线</vt:lpstr>
      <vt:lpstr>华文细黑</vt:lpstr>
      <vt:lpstr>宋体</vt:lpstr>
      <vt:lpstr>微软雅黑</vt:lpstr>
      <vt:lpstr>Arial</vt:lpstr>
      <vt:lpstr>Calibri</vt:lpstr>
      <vt:lpstr>Calibri Light</vt:lpstr>
      <vt:lpstr>Cambria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洪浩明</dc:creator>
  <cp:lastModifiedBy>sysu</cp:lastModifiedBy>
  <cp:revision>757</cp:revision>
  <cp:lastPrinted>2020-08-05T13:23:00Z</cp:lastPrinted>
  <dcterms:created xsi:type="dcterms:W3CDTF">2017-07-19T02:35:00Z</dcterms:created>
  <dcterms:modified xsi:type="dcterms:W3CDTF">2021-01-12T09:39:05Z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